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8"/>
  </p:notesMasterIdLst>
  <p:handoutMasterIdLst>
    <p:handoutMasterId r:id="rId19"/>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6858000" type="screen4x3"/>
  <p:notesSz cx="6805613" cy="9939338"/>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5pPr>
    <a:lvl6pPr marL="2286000" algn="l" defTabSz="457200" rtl="0" eaLnBrk="1" latinLnBrk="0" hangingPunct="1">
      <a:defRPr kumimoji="1" kern="1200">
        <a:solidFill>
          <a:schemeClr val="tx1"/>
        </a:solidFill>
        <a:latin typeface="Arial" charset="0"/>
        <a:ea typeface="ＭＳ Ｐゴシック" charset="0"/>
        <a:cs typeface="ＭＳ Ｐゴシック" charset="0"/>
      </a:defRPr>
    </a:lvl6pPr>
    <a:lvl7pPr marL="2743200" algn="l" defTabSz="457200" rtl="0" eaLnBrk="1" latinLnBrk="0" hangingPunct="1">
      <a:defRPr kumimoji="1" kern="1200">
        <a:solidFill>
          <a:schemeClr val="tx1"/>
        </a:solidFill>
        <a:latin typeface="Arial" charset="0"/>
        <a:ea typeface="ＭＳ Ｐゴシック" charset="0"/>
        <a:cs typeface="ＭＳ Ｐゴシック" charset="0"/>
      </a:defRPr>
    </a:lvl7pPr>
    <a:lvl8pPr marL="3200400" algn="l" defTabSz="457200" rtl="0" eaLnBrk="1" latinLnBrk="0" hangingPunct="1">
      <a:defRPr kumimoji="1" kern="1200">
        <a:solidFill>
          <a:schemeClr val="tx1"/>
        </a:solidFill>
        <a:latin typeface="Arial" charset="0"/>
        <a:ea typeface="ＭＳ Ｐゴシック" charset="0"/>
        <a:cs typeface="ＭＳ Ｐゴシック" charset="0"/>
      </a:defRPr>
    </a:lvl8pPr>
    <a:lvl9pPr marL="3657600" algn="l" defTabSz="457200" rtl="0" eaLnBrk="1" latinLnBrk="0" hangingPunct="1">
      <a:defRPr kumimoji="1"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FF"/>
    <a:srgbClr val="CC00CC"/>
    <a:srgbClr val="FF0000"/>
    <a:srgbClr val="0000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2" d="100"/>
          <a:sy n="62" d="100"/>
        </p:scale>
        <p:origin x="-976"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4018"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14019" name="Rectangle 3"/>
          <p:cNvSpPr>
            <a:spLocks noGrp="1" noChangeArrowheads="1"/>
          </p:cNvSpPr>
          <p:nvPr>
            <p:ph type="dt" sz="quarter" idx="1"/>
          </p:nvPr>
        </p:nvSpPr>
        <p:spPr bwMode="auto">
          <a:xfrm>
            <a:off x="385445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cs typeface="+mn-cs"/>
              </a:defRPr>
            </a:lvl1pPr>
          </a:lstStyle>
          <a:p>
            <a:pPr>
              <a:defRPr/>
            </a:pPr>
            <a:endParaRPr lang="en-US" altLang="ja-JP"/>
          </a:p>
        </p:txBody>
      </p:sp>
      <p:sp>
        <p:nvSpPr>
          <p:cNvPr id="214020" name="Rectangle 4"/>
          <p:cNvSpPr>
            <a:spLocks noGrp="1" noChangeArrowheads="1"/>
          </p:cNvSpPr>
          <p:nvPr>
            <p:ph type="ftr" sz="quarter" idx="2"/>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14021" name="Rectangle 5"/>
          <p:cNvSpPr>
            <a:spLocks noGrp="1" noChangeArrowheads="1"/>
          </p:cNvSpPr>
          <p:nvPr>
            <p:ph type="sldNum" sz="quarter" idx="3"/>
          </p:nvPr>
        </p:nvSpPr>
        <p:spPr bwMode="auto">
          <a:xfrm>
            <a:off x="385445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B61EDC1A-CE20-1143-B6AC-1352612CE712}" type="slidenum">
              <a:rPr lang="en-US" altLang="ja-JP"/>
              <a:pPr>
                <a:defRPr/>
              </a:pPr>
              <a:t>‹#›</a:t>
            </a:fld>
            <a:endParaRPr lang="en-US" altLang="ja-JP"/>
          </a:p>
        </p:txBody>
      </p:sp>
    </p:spTree>
    <p:extLst>
      <p:ext uri="{BB962C8B-B14F-4D97-AF65-F5344CB8AC3E}">
        <p14:creationId xmlns:p14="http://schemas.microsoft.com/office/powerpoint/2010/main" val="30284170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8675" name="Rectangle 3"/>
          <p:cNvSpPr>
            <a:spLocks noGrp="1" noChangeArrowheads="1"/>
          </p:cNvSpPr>
          <p:nvPr>
            <p:ph type="dt" idx="1"/>
          </p:nvPr>
        </p:nvSpPr>
        <p:spPr bwMode="auto">
          <a:xfrm>
            <a:off x="385445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cs typeface="+mn-cs"/>
              </a:defRPr>
            </a:lvl1pPr>
          </a:lstStyle>
          <a:p>
            <a:pPr>
              <a:defRPr/>
            </a:pPr>
            <a:endParaRPr lang="en-US" altLang="ja-JP"/>
          </a:p>
        </p:txBody>
      </p:sp>
      <p:sp>
        <p:nvSpPr>
          <p:cNvPr id="14340" name="Rectangle 4"/>
          <p:cNvSpPr>
            <a:spLocks noGrp="1" noRot="1" noChangeAspect="1" noChangeArrowheads="1" noTextEdit="1"/>
          </p:cNvSpPr>
          <p:nvPr>
            <p:ph type="sldImg" idx="2"/>
          </p:nvPr>
        </p:nvSpPr>
        <p:spPr bwMode="auto">
          <a:xfrm>
            <a:off x="920750" y="746125"/>
            <a:ext cx="4967288" cy="3725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7" name="Rectangle 5"/>
          <p:cNvSpPr>
            <a:spLocks noGrp="1" noChangeArrowheads="1"/>
          </p:cNvSpPr>
          <p:nvPr>
            <p:ph type="body" sz="quarter" idx="3"/>
          </p:nvPr>
        </p:nvSpPr>
        <p:spPr bwMode="auto">
          <a:xfrm>
            <a:off x="681038" y="4721225"/>
            <a:ext cx="5443537" cy="4471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28678" name="Rectangle 6"/>
          <p:cNvSpPr>
            <a:spLocks noGrp="1" noChangeArrowheads="1"/>
          </p:cNvSpPr>
          <p:nvPr>
            <p:ph type="ftr" sz="quarter" idx="4"/>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8679" name="Rectangle 7"/>
          <p:cNvSpPr>
            <a:spLocks noGrp="1" noChangeArrowheads="1"/>
          </p:cNvSpPr>
          <p:nvPr>
            <p:ph type="sldNum" sz="quarter" idx="5"/>
          </p:nvPr>
        </p:nvSpPr>
        <p:spPr bwMode="auto">
          <a:xfrm>
            <a:off x="385445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1B160D3F-EB0D-6C49-AB9C-78A7E3FCE5A1}" type="slidenum">
              <a:rPr lang="en-US" altLang="ja-JP"/>
              <a:pPr>
                <a:defRPr/>
              </a:pPr>
              <a:t>‹#›</a:t>
            </a:fld>
            <a:endParaRPr lang="en-US" altLang="ja-JP"/>
          </a:p>
        </p:txBody>
      </p:sp>
    </p:spTree>
    <p:extLst>
      <p:ext uri="{BB962C8B-B14F-4D97-AF65-F5344CB8AC3E}">
        <p14:creationId xmlns:p14="http://schemas.microsoft.com/office/powerpoint/2010/main" val="28800044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Text Box 12"/>
          <p:cNvSpPr txBox="1">
            <a:spLocks noChangeArrowheads="1"/>
          </p:cNvSpPr>
          <p:nvPr/>
        </p:nvSpPr>
        <p:spPr bwMode="auto">
          <a:xfrm>
            <a:off x="0" y="6524625"/>
            <a:ext cx="3636963" cy="274638"/>
          </a:xfrm>
          <a:prstGeom prst="rect">
            <a:avLst/>
          </a:prstGeom>
          <a:noFill/>
          <a:ln>
            <a:noFill/>
          </a:ln>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defRPr/>
            </a:pPr>
            <a:r>
              <a:rPr lang="en-US" altLang="ja-JP" sz="1200" i="1">
                <a:solidFill>
                  <a:schemeClr val="bg1"/>
                </a:solidFill>
                <a:latin typeface="Times New Roman" charset="0"/>
              </a:rPr>
              <a:t>Ministry of Land, Infrastructure, Transport and Tourism</a:t>
            </a:r>
          </a:p>
        </p:txBody>
      </p:sp>
      <p:pic>
        <p:nvPicPr>
          <p:cNvPr id="5" name="Picture 17" descr="テンプレートフッダ"/>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1613"/>
            <a:ext cx="91440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8"/>
          <p:cNvSpPr txBox="1">
            <a:spLocks noChangeArrowheads="1"/>
          </p:cNvSpPr>
          <p:nvPr/>
        </p:nvSpPr>
        <p:spPr bwMode="auto">
          <a:xfrm>
            <a:off x="0" y="6553200"/>
            <a:ext cx="3744913" cy="274638"/>
          </a:xfrm>
          <a:prstGeom prst="rect">
            <a:avLst/>
          </a:prstGeom>
          <a:noFill/>
          <a:ln>
            <a:noFill/>
          </a:ln>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defRPr/>
            </a:pPr>
            <a:r>
              <a:rPr lang="en-US" altLang="ja-JP" sz="1200" b="1" i="1">
                <a:solidFill>
                  <a:schemeClr val="bg1"/>
                </a:solidFill>
                <a:latin typeface="Times New Roman" charset="0"/>
              </a:rPr>
              <a:t>Geospatial Information Authority of Japan</a:t>
            </a:r>
          </a:p>
        </p:txBody>
      </p:sp>
      <p:pic>
        <p:nvPicPr>
          <p:cNvPr id="7" name="Picture 19" descr="国土地理院シンボルマーク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 y="6237288"/>
            <a:ext cx="427038"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1619250" y="1905000"/>
            <a:ext cx="7524750" cy="1470025"/>
          </a:xfrm>
        </p:spPr>
        <p:txBody>
          <a:bodyPr/>
          <a:lstStyle>
            <a:lvl1pPr>
              <a:defRPr sz="4000">
                <a:latin typeface="+mn-lt"/>
              </a:defRPr>
            </a:lvl1pPr>
          </a:lstStyle>
          <a:p>
            <a:r>
              <a:rPr lang="ja-JP" altLang="en-US" smtClean="0"/>
              <a:t>マスタ タイトルの書式設定</a:t>
            </a:r>
            <a:endParaRPr lang="ja-JP" altLang="en-US" dirty="0"/>
          </a:p>
        </p:txBody>
      </p:sp>
      <p:sp>
        <p:nvSpPr>
          <p:cNvPr id="3075" name="Rectangle 3"/>
          <p:cNvSpPr>
            <a:spLocks noGrp="1" noChangeArrowheads="1"/>
          </p:cNvSpPr>
          <p:nvPr>
            <p:ph type="subTitle" idx="1"/>
          </p:nvPr>
        </p:nvSpPr>
        <p:spPr>
          <a:xfrm>
            <a:off x="1371600" y="3886200"/>
            <a:ext cx="6400800" cy="1752600"/>
          </a:xfrm>
        </p:spPr>
        <p:txBody>
          <a:bodyPr/>
          <a:lstStyle>
            <a:lvl1pPr marL="0" indent="0" algn="ctr">
              <a:buFontTx/>
              <a:buNone/>
              <a:defRPr>
                <a:latin typeface="+mn-lt"/>
              </a:defRPr>
            </a:lvl1pPr>
          </a:lstStyle>
          <a:p>
            <a:r>
              <a:rPr lang="ja-JP" altLang="en-US" smtClean="0"/>
              <a:t>マスタ サブタイトルの書式設定</a:t>
            </a:r>
            <a:endParaRPr lang="ja-JP" altLang="en-US" dirty="0"/>
          </a:p>
        </p:txBody>
      </p:sp>
      <p:sp>
        <p:nvSpPr>
          <p:cNvPr id="8" name="Rectangle 4"/>
          <p:cNvSpPr>
            <a:spLocks noGrp="1" noChangeArrowheads="1"/>
          </p:cNvSpPr>
          <p:nvPr>
            <p:ph type="dt" sz="half" idx="10"/>
          </p:nvPr>
        </p:nvSpPr>
        <p:spPr>
          <a:xfrm>
            <a:off x="468313" y="6265863"/>
            <a:ext cx="2133600" cy="476250"/>
          </a:xfrm>
        </p:spPr>
        <p:txBody>
          <a:bodyPr/>
          <a:lstStyle>
            <a:lvl1pPr>
              <a:defRPr/>
            </a:lvl1pPr>
          </a:lstStyle>
          <a:p>
            <a:pPr>
              <a:defRPr/>
            </a:pPr>
            <a:endParaRPr lang="en-US" altLang="ja-JP"/>
          </a:p>
        </p:txBody>
      </p:sp>
      <p:sp>
        <p:nvSpPr>
          <p:cNvPr id="9" name="Rectangle 5"/>
          <p:cNvSpPr>
            <a:spLocks noGrp="1" noChangeArrowheads="1"/>
          </p:cNvSpPr>
          <p:nvPr>
            <p:ph type="ftr" sz="quarter" idx="11"/>
          </p:nvPr>
        </p:nvSpPr>
        <p:spPr/>
        <p:txBody>
          <a:bodyPr/>
          <a:lstStyle>
            <a:lvl1pPr>
              <a:defRPr/>
            </a:lvl1pPr>
          </a:lstStyle>
          <a:p>
            <a:pPr>
              <a:defRPr/>
            </a:pPr>
            <a:endParaRPr lang="en-US" altLang="ja-JP"/>
          </a:p>
        </p:txBody>
      </p:sp>
      <p:sp>
        <p:nvSpPr>
          <p:cNvPr id="10" name="Rectangle 6"/>
          <p:cNvSpPr>
            <a:spLocks noGrp="1" noChangeArrowheads="1"/>
          </p:cNvSpPr>
          <p:nvPr>
            <p:ph type="sldNum" sz="quarter" idx="12"/>
          </p:nvPr>
        </p:nvSpPr>
        <p:spPr>
          <a:xfrm>
            <a:off x="6553200" y="6245225"/>
            <a:ext cx="2133600" cy="476250"/>
          </a:xfrm>
        </p:spPr>
        <p:txBody>
          <a:bodyPr/>
          <a:lstStyle>
            <a:lvl1pPr>
              <a:defRPr smtClean="0"/>
            </a:lvl1pPr>
          </a:lstStyle>
          <a:p>
            <a:pPr>
              <a:defRPr/>
            </a:pPr>
            <a:fld id="{2A0AF7D5-D401-E74D-85EF-69552E3FD90B}" type="slidenum">
              <a:rPr lang="en-US" altLang="ja-JP"/>
              <a:pPr>
                <a:defRPr/>
              </a:pPr>
              <a:t>‹#›</a:t>
            </a:fld>
            <a:endParaRPr lang="en-US" altLang="ja-JP"/>
          </a:p>
        </p:txBody>
      </p:sp>
    </p:spTree>
    <p:extLst>
      <p:ext uri="{BB962C8B-B14F-4D97-AF65-F5344CB8AC3E}">
        <p14:creationId xmlns:p14="http://schemas.microsoft.com/office/powerpoint/2010/main" val="3030883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4E2FDF5F-9D7F-9444-930B-8C94158178EC}" type="slidenum">
              <a:rPr lang="en-US" altLang="ja-JP"/>
              <a:pPr>
                <a:defRPr/>
              </a:pPr>
              <a:t>‹#›</a:t>
            </a:fld>
            <a:endParaRPr lang="en-US" altLang="ja-JP"/>
          </a:p>
        </p:txBody>
      </p:sp>
    </p:spTree>
    <p:extLst>
      <p:ext uri="{BB962C8B-B14F-4D97-AF65-F5344CB8AC3E}">
        <p14:creationId xmlns:p14="http://schemas.microsoft.com/office/powerpoint/2010/main" val="3885706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15100" y="0"/>
            <a:ext cx="2171700" cy="6126163"/>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0" y="0"/>
            <a:ext cx="6362700" cy="6126163"/>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A9FB67E1-4937-B947-9CB5-761ED7802752}" type="slidenum">
              <a:rPr lang="en-US" altLang="ja-JP"/>
              <a:pPr>
                <a:defRPr/>
              </a:pPr>
              <a:t>‹#›</a:t>
            </a:fld>
            <a:endParaRPr lang="en-US" altLang="ja-JP"/>
          </a:p>
        </p:txBody>
      </p:sp>
    </p:spTree>
    <p:extLst>
      <p:ext uri="{BB962C8B-B14F-4D97-AF65-F5344CB8AC3E}">
        <p14:creationId xmlns:p14="http://schemas.microsoft.com/office/powerpoint/2010/main" val="194434105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7BDE7F79-B788-EF47-92C0-E4468BC66B4F}" type="slidenum">
              <a:rPr lang="en-US" altLang="ja-JP"/>
              <a:pPr>
                <a:defRPr/>
              </a:pPr>
              <a:t>‹#›</a:t>
            </a:fld>
            <a:endParaRPr lang="en-US" altLang="ja-JP"/>
          </a:p>
        </p:txBody>
      </p:sp>
    </p:spTree>
    <p:extLst>
      <p:ext uri="{BB962C8B-B14F-4D97-AF65-F5344CB8AC3E}">
        <p14:creationId xmlns:p14="http://schemas.microsoft.com/office/powerpoint/2010/main" val="289929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4F2A0811-2F3C-5149-BE74-DBDC33232581}" type="slidenum">
              <a:rPr lang="en-US" altLang="ja-JP"/>
              <a:pPr>
                <a:defRPr/>
              </a:pPr>
              <a:t>‹#›</a:t>
            </a:fld>
            <a:endParaRPr lang="en-US" altLang="ja-JP"/>
          </a:p>
        </p:txBody>
      </p:sp>
    </p:spTree>
    <p:extLst>
      <p:ext uri="{BB962C8B-B14F-4D97-AF65-F5344CB8AC3E}">
        <p14:creationId xmlns:p14="http://schemas.microsoft.com/office/powerpoint/2010/main" val="99445065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B3038B1A-3F90-9D42-8528-3DADC904750C}" type="slidenum">
              <a:rPr lang="en-US" altLang="ja-JP"/>
              <a:pPr>
                <a:defRPr/>
              </a:pPr>
              <a:t>‹#›</a:t>
            </a:fld>
            <a:endParaRPr lang="en-US" altLang="ja-JP"/>
          </a:p>
        </p:txBody>
      </p:sp>
    </p:spTree>
    <p:extLst>
      <p:ext uri="{BB962C8B-B14F-4D97-AF65-F5344CB8AC3E}">
        <p14:creationId xmlns:p14="http://schemas.microsoft.com/office/powerpoint/2010/main" val="3691640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9" name="Rectangle 6"/>
          <p:cNvSpPr>
            <a:spLocks noGrp="1" noChangeArrowheads="1"/>
          </p:cNvSpPr>
          <p:nvPr>
            <p:ph type="sldNum" sz="quarter" idx="12"/>
          </p:nvPr>
        </p:nvSpPr>
        <p:spPr>
          <a:ln/>
        </p:spPr>
        <p:txBody>
          <a:bodyPr/>
          <a:lstStyle>
            <a:lvl1pPr>
              <a:defRPr/>
            </a:lvl1pPr>
          </a:lstStyle>
          <a:p>
            <a:pPr>
              <a:defRPr/>
            </a:pPr>
            <a:fld id="{A98ACA19-C16A-274A-BA02-3F956397001D}" type="slidenum">
              <a:rPr lang="en-US" altLang="ja-JP"/>
              <a:pPr>
                <a:defRPr/>
              </a:pPr>
              <a:t>‹#›</a:t>
            </a:fld>
            <a:endParaRPr lang="en-US" altLang="ja-JP"/>
          </a:p>
        </p:txBody>
      </p:sp>
    </p:spTree>
    <p:extLst>
      <p:ext uri="{BB962C8B-B14F-4D97-AF65-F5344CB8AC3E}">
        <p14:creationId xmlns:p14="http://schemas.microsoft.com/office/powerpoint/2010/main" val="1464212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5" name="Rectangle 6"/>
          <p:cNvSpPr>
            <a:spLocks noGrp="1" noChangeArrowheads="1"/>
          </p:cNvSpPr>
          <p:nvPr>
            <p:ph type="sldNum" sz="quarter" idx="12"/>
          </p:nvPr>
        </p:nvSpPr>
        <p:spPr>
          <a:ln/>
        </p:spPr>
        <p:txBody>
          <a:bodyPr/>
          <a:lstStyle>
            <a:lvl1pPr>
              <a:defRPr/>
            </a:lvl1pPr>
          </a:lstStyle>
          <a:p>
            <a:pPr>
              <a:defRPr/>
            </a:pPr>
            <a:fld id="{EBCAB9D2-232D-0343-84CF-518136E6AB70}" type="slidenum">
              <a:rPr lang="en-US" altLang="ja-JP"/>
              <a:pPr>
                <a:defRPr/>
              </a:pPr>
              <a:t>‹#›</a:t>
            </a:fld>
            <a:endParaRPr lang="en-US" altLang="ja-JP"/>
          </a:p>
        </p:txBody>
      </p:sp>
    </p:spTree>
    <p:extLst>
      <p:ext uri="{BB962C8B-B14F-4D97-AF65-F5344CB8AC3E}">
        <p14:creationId xmlns:p14="http://schemas.microsoft.com/office/powerpoint/2010/main" val="617934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4" name="Rectangle 6"/>
          <p:cNvSpPr>
            <a:spLocks noGrp="1" noChangeArrowheads="1"/>
          </p:cNvSpPr>
          <p:nvPr>
            <p:ph type="sldNum" sz="quarter" idx="12"/>
          </p:nvPr>
        </p:nvSpPr>
        <p:spPr>
          <a:ln/>
        </p:spPr>
        <p:txBody>
          <a:bodyPr/>
          <a:lstStyle>
            <a:lvl1pPr>
              <a:defRPr/>
            </a:lvl1pPr>
          </a:lstStyle>
          <a:p>
            <a:pPr>
              <a:defRPr/>
            </a:pPr>
            <a:fld id="{9A6B0FFA-B65F-4343-A76B-69EE1365E557}" type="slidenum">
              <a:rPr lang="en-US" altLang="ja-JP"/>
              <a:pPr>
                <a:defRPr/>
              </a:pPr>
              <a:t>‹#›</a:t>
            </a:fld>
            <a:endParaRPr lang="en-US" altLang="ja-JP"/>
          </a:p>
        </p:txBody>
      </p:sp>
    </p:spTree>
    <p:extLst>
      <p:ext uri="{BB962C8B-B14F-4D97-AF65-F5344CB8AC3E}">
        <p14:creationId xmlns:p14="http://schemas.microsoft.com/office/powerpoint/2010/main" val="561667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9C44AB34-E78B-6D4E-8D15-0FE7E4792AD0}" type="slidenum">
              <a:rPr lang="en-US" altLang="ja-JP"/>
              <a:pPr>
                <a:defRPr/>
              </a:pPr>
              <a:t>‹#›</a:t>
            </a:fld>
            <a:endParaRPr lang="en-US" altLang="ja-JP"/>
          </a:p>
        </p:txBody>
      </p:sp>
    </p:spTree>
    <p:extLst>
      <p:ext uri="{BB962C8B-B14F-4D97-AF65-F5344CB8AC3E}">
        <p14:creationId xmlns:p14="http://schemas.microsoft.com/office/powerpoint/2010/main" val="1790637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smtClean="0"/>
              <a:t>アイコンをクリックして図を追加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2E7992CE-C8FC-9F46-922E-39F4CDCF0A45}" type="slidenum">
              <a:rPr lang="en-US" altLang="ja-JP"/>
              <a:pPr>
                <a:defRPr/>
              </a:pPr>
              <a:t>‹#›</a:t>
            </a:fld>
            <a:endParaRPr lang="en-US" altLang="ja-JP"/>
          </a:p>
        </p:txBody>
      </p:sp>
    </p:spTree>
    <p:extLst>
      <p:ext uri="{BB962C8B-B14F-4D97-AF65-F5344CB8AC3E}">
        <p14:creationId xmlns:p14="http://schemas.microsoft.com/office/powerpoint/2010/main" val="2074700833"/>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テンプレートヘッダ"/>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ja-JP" altLang="en-US"/>
              <a:t>マスタ</a:t>
            </a:r>
            <a:r>
              <a:rPr lang="en-US" altLang="ja-JP"/>
              <a:t> </a:t>
            </a:r>
            <a:r>
              <a:rPr lang="ja-JP" altLang="en-US"/>
              <a:t>テキストの書式設定</a:t>
            </a:r>
            <a:endParaRPr lang="en-US" altLang="ja-JP"/>
          </a:p>
          <a:p>
            <a:pPr lvl="1"/>
            <a:r>
              <a:rPr lang="ja-JP" altLang="en-US"/>
              <a:t>第</a:t>
            </a:r>
            <a:r>
              <a:rPr lang="en-US" altLang="ja-JP"/>
              <a:t> 2 </a:t>
            </a:r>
            <a:r>
              <a:rPr lang="ja-JP" altLang="en-US"/>
              <a:t>レベル</a:t>
            </a:r>
            <a:endParaRPr lang="en-US" altLang="ja-JP"/>
          </a:p>
          <a:p>
            <a:pPr lvl="2"/>
            <a:r>
              <a:rPr lang="ja-JP" altLang="en-US"/>
              <a:t>第</a:t>
            </a:r>
            <a:r>
              <a:rPr lang="en-US" altLang="ja-JP"/>
              <a:t> 3 </a:t>
            </a:r>
            <a:r>
              <a:rPr lang="ja-JP" altLang="en-US"/>
              <a:t>レベル</a:t>
            </a:r>
            <a:endParaRPr lang="en-US" altLang="ja-JP"/>
          </a:p>
          <a:p>
            <a:pPr lvl="3"/>
            <a:r>
              <a:rPr lang="ja-JP" altLang="en-US"/>
              <a:t>第</a:t>
            </a:r>
            <a:r>
              <a:rPr lang="en-US" altLang="ja-JP"/>
              <a:t> 4 </a:t>
            </a:r>
            <a:r>
              <a:rPr lang="ja-JP" altLang="en-US"/>
              <a:t>レベル</a:t>
            </a:r>
            <a:endParaRPr lang="en-US" altLang="ja-JP"/>
          </a:p>
          <a:p>
            <a:pPr lvl="4"/>
            <a:r>
              <a:rPr lang="ja-JP" altLang="en-US"/>
              <a:t>第</a:t>
            </a:r>
            <a:r>
              <a:rPr lang="en-US" altLang="ja-JP"/>
              <a:t> 5 </a:t>
            </a:r>
            <a:r>
              <a:rPr lang="ja-JP" altLang="en-US"/>
              <a:t>レベル</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128"/>
                <a:cs typeface="+mn-cs"/>
              </a:defRPr>
            </a:lvl1pPr>
          </a:lstStyle>
          <a:p>
            <a:pPr>
              <a:defRPr/>
            </a:pPr>
            <a:endParaRPr lang="en-US" altLang="ja-JP"/>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charset="-128"/>
                <a:cs typeface="+mn-cs"/>
              </a:defRPr>
            </a:lvl1pPr>
          </a:lstStyle>
          <a:p>
            <a:pPr>
              <a:defRPr/>
            </a:pPr>
            <a:endParaRPr lang="en-US" altLang="ja-JP"/>
          </a:p>
        </p:txBody>
      </p:sp>
      <p:sp>
        <p:nvSpPr>
          <p:cNvPr id="1030" name="Rectangle 6"/>
          <p:cNvSpPr>
            <a:spLocks noGrp="1" noChangeArrowheads="1"/>
          </p:cNvSpPr>
          <p:nvPr>
            <p:ph type="sldNum" sz="quarter" idx="4"/>
          </p:nvPr>
        </p:nvSpPr>
        <p:spPr bwMode="auto">
          <a:xfrm>
            <a:off x="6542088" y="-26988"/>
            <a:ext cx="21336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mtClean="0"/>
            </a:lvl1pPr>
          </a:lstStyle>
          <a:p>
            <a:pPr>
              <a:defRPr/>
            </a:pPr>
            <a:fld id="{DD3EB382-F721-3F4F-BF41-DA7F3BB5DCD2}" type="slidenum">
              <a:rPr lang="en-US" altLang="ja-JP"/>
              <a:pPr>
                <a:defRPr/>
              </a:pPr>
              <a:t>‹#›</a:t>
            </a:fld>
            <a:endParaRPr lang="en-US" altLang="ja-JP"/>
          </a:p>
        </p:txBody>
      </p:sp>
      <p:sp>
        <p:nvSpPr>
          <p:cNvPr id="1031" name="Rectangle 2"/>
          <p:cNvSpPr>
            <a:spLocks noGrp="1" noChangeArrowheads="1"/>
          </p:cNvSpPr>
          <p:nvPr>
            <p:ph type="title"/>
          </p:nvPr>
        </p:nvSpPr>
        <p:spPr bwMode="auto">
          <a:xfrm>
            <a:off x="0" y="0"/>
            <a:ext cx="70199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ja-JP" altLang="en-US"/>
              <a:t>マスタ</a:t>
            </a:r>
            <a:r>
              <a:rPr lang="en-US" altLang="ja-JP"/>
              <a:t> </a:t>
            </a:r>
            <a:r>
              <a:rPr lang="ja-JP" altLang="en-US"/>
              <a:t>タイトルの書式設定</a:t>
            </a:r>
          </a:p>
        </p:txBody>
      </p:sp>
      <p:pic>
        <p:nvPicPr>
          <p:cNvPr id="1032" name="Picture 9" descr="国土地理院シンボルマーク小"/>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48713" y="44450"/>
            <a:ext cx="360362"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2"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rtl="0" eaLnBrk="0" fontAlgn="base" hangingPunct="0">
        <a:spcBef>
          <a:spcPct val="0"/>
        </a:spcBef>
        <a:spcAft>
          <a:spcPct val="0"/>
        </a:spcAft>
        <a:defRPr kumimoji="1" sz="2800">
          <a:solidFill>
            <a:srgbClr val="4087C8"/>
          </a:solidFill>
          <a:latin typeface="+mn-lt"/>
          <a:ea typeface="+mj-ea"/>
          <a:cs typeface="+mj-cs"/>
        </a:defRPr>
      </a:lvl1pPr>
      <a:lvl2pPr algn="l" rtl="0" eaLnBrk="0" fontAlgn="base" hangingPunct="0">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2pPr>
      <a:lvl3pPr algn="l" rtl="0" eaLnBrk="0" fontAlgn="base" hangingPunct="0">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3pPr>
      <a:lvl4pPr algn="l" rtl="0" eaLnBrk="0" fontAlgn="base" hangingPunct="0">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4pPr>
      <a:lvl5pPr algn="l" rtl="0" eaLnBrk="0" fontAlgn="base" hangingPunct="0">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5pPr>
      <a:lvl6pPr marL="4572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6pPr>
      <a:lvl7pPr marL="9144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7pPr>
      <a:lvl8pPr marL="13716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8pPr>
      <a:lvl9pPr marL="18288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タイトル 1"/>
          <p:cNvSpPr>
            <a:spLocks noGrp="1"/>
          </p:cNvSpPr>
          <p:nvPr>
            <p:ph type="ctrTitle"/>
          </p:nvPr>
        </p:nvSpPr>
        <p:spPr>
          <a:xfrm>
            <a:off x="0" y="1905000"/>
            <a:ext cx="9144000" cy="1470025"/>
          </a:xfrm>
        </p:spPr>
        <p:txBody>
          <a:bodyPr/>
          <a:lstStyle/>
          <a:p>
            <a:pPr algn="ctr" eaLnBrk="1" hangingPunct="1"/>
            <a:r>
              <a:rPr lang="ja-JP" altLang="en-US" sz="4800" dirty="0" smtClean="0">
                <a:latin typeface="Arial" charset="0"/>
                <a:ea typeface="HGP創英角ｺﾞｼｯｸUB" charset="0"/>
                <a:cs typeface="HGP創英角ｺﾞｼｯｸUB" charset="0"/>
              </a:rPr>
              <a:t>ベクトルタイル利用サイトを作ろう</a:t>
            </a:r>
            <a:endParaRPr lang="ja-JP" altLang="en-US" sz="4800" dirty="0">
              <a:latin typeface="Arial" charset="0"/>
              <a:ea typeface="HGP創英角ｺﾞｼｯｸUB" charset="0"/>
              <a:cs typeface="HGP創英角ｺﾞｼｯｸUB" charset="0"/>
            </a:endParaRPr>
          </a:p>
        </p:txBody>
      </p:sp>
      <p:sp>
        <p:nvSpPr>
          <p:cNvPr id="15362" name="サブタイトル 2"/>
          <p:cNvSpPr>
            <a:spLocks noGrp="1"/>
          </p:cNvSpPr>
          <p:nvPr>
            <p:ph type="subTitle" idx="1"/>
          </p:nvPr>
        </p:nvSpPr>
        <p:spPr>
          <a:xfrm>
            <a:off x="1371600" y="4581128"/>
            <a:ext cx="6400800" cy="1057672"/>
          </a:xfrm>
        </p:spPr>
        <p:txBody>
          <a:bodyPr/>
          <a:lstStyle/>
          <a:p>
            <a:pPr eaLnBrk="1" hangingPunct="1"/>
            <a:r>
              <a:rPr lang="ja-JP" sz="2400" dirty="0">
                <a:latin typeface="Arial" charset="0"/>
                <a:ea typeface="ＭＳ Ｐゴシック" charset="0"/>
                <a:cs typeface="ＭＳ Ｐゴシック" charset="0"/>
              </a:rPr>
              <a:t>H</a:t>
            </a:r>
            <a:r>
              <a:rPr lang="en-US" altLang="ja-JP" sz="2400" dirty="0" err="1">
                <a:latin typeface="Arial" charset="0"/>
                <a:ea typeface="ＭＳ Ｐゴシック" charset="0"/>
                <a:cs typeface="ＭＳ Ｐゴシック" charset="0"/>
              </a:rPr>
              <a:t>idenori</a:t>
            </a:r>
            <a:r>
              <a:rPr lang="ja-JP" altLang="en-US" sz="2400" dirty="0">
                <a:latin typeface="Arial" charset="0"/>
                <a:ea typeface="ＭＳ Ｐゴシック" charset="0"/>
                <a:cs typeface="ＭＳ Ｐゴシック" charset="0"/>
              </a:rPr>
              <a:t> </a:t>
            </a:r>
            <a:r>
              <a:rPr lang="en-US" altLang="ja-JP" sz="2400" dirty="0">
                <a:latin typeface="Arial" charset="0"/>
                <a:ea typeface="ＭＳ Ｐゴシック" charset="0"/>
                <a:cs typeface="ＭＳ Ｐゴシック" charset="0"/>
              </a:rPr>
              <a:t>FUJIMURA</a:t>
            </a:r>
          </a:p>
          <a:p>
            <a:pPr eaLnBrk="1" hangingPunct="1"/>
            <a:r>
              <a:rPr lang="ja-JP" sz="2400" dirty="0">
                <a:latin typeface="Arial" charset="0"/>
                <a:ea typeface="ＭＳ Ｐゴシック" charset="0"/>
                <a:cs typeface="ＭＳ Ｐゴシック" charset="0"/>
              </a:rPr>
              <a:t>G</a:t>
            </a:r>
            <a:r>
              <a:rPr lang="en-US" altLang="ja-JP" sz="2400" dirty="0" err="1">
                <a:latin typeface="Arial" charset="0"/>
                <a:ea typeface="ＭＳ Ｐゴシック" charset="0"/>
                <a:cs typeface="ＭＳ Ｐゴシック" charset="0"/>
              </a:rPr>
              <a:t>eospatial</a:t>
            </a:r>
            <a:r>
              <a:rPr lang="ja-JP" altLang="en-US" sz="2400" dirty="0">
                <a:latin typeface="Arial" charset="0"/>
                <a:ea typeface="ＭＳ Ｐゴシック" charset="0"/>
                <a:cs typeface="ＭＳ Ｐゴシック" charset="0"/>
              </a:rPr>
              <a:t> </a:t>
            </a:r>
            <a:r>
              <a:rPr lang="en-US" altLang="ja-JP" sz="2400" dirty="0">
                <a:latin typeface="Arial" charset="0"/>
                <a:ea typeface="ＭＳ Ｐゴシック" charset="0"/>
                <a:cs typeface="ＭＳ Ｐゴシック" charset="0"/>
              </a:rPr>
              <a:t>Information</a:t>
            </a:r>
            <a:r>
              <a:rPr lang="ja-JP" altLang="en-US" sz="2400" dirty="0">
                <a:latin typeface="Arial" charset="0"/>
                <a:ea typeface="ＭＳ Ｐゴシック" charset="0"/>
                <a:cs typeface="ＭＳ Ｐゴシック" charset="0"/>
              </a:rPr>
              <a:t> </a:t>
            </a:r>
            <a:r>
              <a:rPr lang="en-US" altLang="ja-JP" sz="2400" dirty="0">
                <a:latin typeface="Arial" charset="0"/>
                <a:ea typeface="ＭＳ Ｐゴシック" charset="0"/>
                <a:cs typeface="ＭＳ Ｐゴシック" charset="0"/>
              </a:rPr>
              <a:t>Authority</a:t>
            </a:r>
            <a:r>
              <a:rPr lang="ja-JP" altLang="en-US" sz="2400" dirty="0">
                <a:latin typeface="Arial" charset="0"/>
                <a:ea typeface="ＭＳ Ｐゴシック" charset="0"/>
                <a:cs typeface="ＭＳ Ｐゴシック" charset="0"/>
              </a:rPr>
              <a:t> </a:t>
            </a:r>
            <a:r>
              <a:rPr lang="en-US" altLang="ja-JP" sz="2400" dirty="0">
                <a:latin typeface="Arial" charset="0"/>
                <a:ea typeface="ＭＳ Ｐゴシック" charset="0"/>
                <a:cs typeface="ＭＳ Ｐゴシック" charset="0"/>
              </a:rPr>
              <a:t>of</a:t>
            </a:r>
            <a:r>
              <a:rPr lang="ja-JP" altLang="en-US" sz="2400" dirty="0">
                <a:latin typeface="Arial" charset="0"/>
                <a:ea typeface="ＭＳ Ｐゴシック" charset="0"/>
                <a:cs typeface="ＭＳ Ｐゴシック" charset="0"/>
              </a:rPr>
              <a:t> </a:t>
            </a:r>
            <a:r>
              <a:rPr lang="en-US" altLang="ja-JP" sz="2400" dirty="0">
                <a:latin typeface="Arial" charset="0"/>
                <a:ea typeface="ＭＳ Ｐゴシック" charset="0"/>
                <a:cs typeface="ＭＳ Ｐゴシック" charset="0"/>
              </a:rPr>
              <a:t>Japan</a:t>
            </a:r>
            <a:endParaRPr lang="ja-JP" altLang="en-US" sz="2400" dirty="0">
              <a:latin typeface="Arial" charset="0"/>
              <a:ea typeface="ＭＳ Ｐゴシック" charset="0"/>
              <a:cs typeface="ＭＳ Ｐゴシック" charset="0"/>
            </a:endParaRPr>
          </a:p>
        </p:txBody>
      </p:sp>
      <p:sp>
        <p:nvSpPr>
          <p:cNvPr id="15363" name="スライド番号プレースホル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fld id="{00B79304-F03A-EE46-8D89-9753323F89F6}" type="slidenum">
              <a:rPr lang="en-US" altLang="ja-JP" sz="1800"/>
              <a:pPr/>
              <a:t>1</a:t>
            </a:fld>
            <a:endParaRPr lang="en-US" altLang="ja-JP" sz="1800"/>
          </a:p>
        </p:txBody>
      </p:sp>
      <p:sp>
        <p:nvSpPr>
          <p:cNvPr id="2" name="正方形/長方形 1"/>
          <p:cNvSpPr/>
          <p:nvPr/>
        </p:nvSpPr>
        <p:spPr>
          <a:xfrm>
            <a:off x="4932040" y="115888"/>
            <a:ext cx="4104010" cy="936847"/>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ja-JP" dirty="0" smtClean="0">
                <a:solidFill>
                  <a:schemeClr val="tx1"/>
                </a:solidFill>
              </a:rPr>
              <a:t>FOSS4G 2015 Tokyo </a:t>
            </a:r>
            <a:r>
              <a:rPr lang="ja-JP" altLang="en-US" dirty="0" smtClean="0">
                <a:solidFill>
                  <a:schemeClr val="tx1"/>
                </a:solidFill>
              </a:rPr>
              <a:t>ハンズオンデイ</a:t>
            </a:r>
            <a:endParaRPr lang="en-US" altLang="ja-JP" dirty="0" smtClean="0">
              <a:solidFill>
                <a:schemeClr val="tx1"/>
              </a:solidFill>
            </a:endParaRPr>
          </a:p>
          <a:p>
            <a:pPr algn="ctr">
              <a:defRPr/>
            </a:pPr>
            <a:r>
              <a:rPr lang="en-US" altLang="ja-JP" dirty="0" smtClean="0">
                <a:solidFill>
                  <a:schemeClr val="tx1"/>
                </a:solidFill>
              </a:rPr>
              <a:t>2015-10-09T</a:t>
            </a:r>
            <a:r>
              <a:rPr lang="en-US" altLang="ja-JP" dirty="0">
                <a:solidFill>
                  <a:schemeClr val="tx1"/>
                </a:solidFill>
              </a:rPr>
              <a:t>14:</a:t>
            </a:r>
            <a:r>
              <a:rPr lang="en-US" altLang="ja-JP" dirty="0" smtClean="0">
                <a:solidFill>
                  <a:schemeClr val="tx1"/>
                </a:solidFill>
              </a:rPr>
              <a:t>00/17</a:t>
            </a:r>
            <a:r>
              <a:rPr lang="en-US" altLang="ja-JP" dirty="0">
                <a:solidFill>
                  <a:schemeClr val="tx1"/>
                </a:solidFill>
              </a:rPr>
              <a:t>:00</a:t>
            </a:r>
            <a:endParaRPr lang="ja-JP" altLang="en-US" dirty="0">
              <a:solidFill>
                <a:schemeClr val="tx1"/>
              </a:solidFill>
            </a:endParaRPr>
          </a:p>
          <a:p>
            <a:pPr algn="ctr">
              <a:defRPr/>
            </a:pPr>
            <a:r>
              <a:rPr lang="en-US" altLang="ja-JP" dirty="0" smtClean="0">
                <a:solidFill>
                  <a:schemeClr val="tx1"/>
                </a:solidFill>
              </a:rPr>
              <a:t>@</a:t>
            </a:r>
            <a:r>
              <a:rPr lang="ja-JP" altLang="en-US" dirty="0" smtClean="0">
                <a:solidFill>
                  <a:schemeClr val="tx1"/>
                </a:solidFill>
              </a:rPr>
              <a:t>駒場</a:t>
            </a:r>
            <a:r>
              <a:rPr lang="en-US" altLang="ja-JP" dirty="0" smtClean="0">
                <a:solidFill>
                  <a:schemeClr val="tx1"/>
                </a:solidFill>
              </a:rPr>
              <a:t>RC An</a:t>
            </a:r>
            <a:r>
              <a:rPr lang="ja-JP" altLang="en-US" dirty="0" smtClean="0">
                <a:solidFill>
                  <a:schemeClr val="tx1"/>
                </a:solidFill>
              </a:rPr>
              <a:t>棟</a:t>
            </a:r>
            <a:r>
              <a:rPr lang="en-US" altLang="ja-JP" dirty="0" smtClean="0">
                <a:solidFill>
                  <a:schemeClr val="tx1"/>
                </a:solidFill>
              </a:rPr>
              <a:t>2F</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107504" y="1385367"/>
            <a:ext cx="8579296" cy="5354905"/>
          </a:xfrm>
          <a:prstGeom prst="rect">
            <a:avLst/>
          </a:prstGeom>
        </p:spPr>
      </p:pic>
      <p:sp>
        <p:nvSpPr>
          <p:cNvPr id="2" name="タイトル 1"/>
          <p:cNvSpPr>
            <a:spLocks noGrp="1"/>
          </p:cNvSpPr>
          <p:nvPr>
            <p:ph type="title"/>
          </p:nvPr>
        </p:nvSpPr>
        <p:spPr/>
        <p:txBody>
          <a:bodyPr/>
          <a:lstStyle/>
          <a:p>
            <a:r>
              <a:rPr kumimoji="1" lang="ja-JP" altLang="en-US" dirty="0" smtClean="0"/>
              <a:t>平成</a:t>
            </a:r>
            <a:r>
              <a:rPr kumimoji="1" lang="en-US" altLang="ja-JP" dirty="0" smtClean="0"/>
              <a:t>27</a:t>
            </a:r>
            <a:r>
              <a:rPr kumimoji="1" lang="ja-JP" altLang="en-US" dirty="0" smtClean="0"/>
              <a:t>年</a:t>
            </a:r>
            <a:r>
              <a:rPr kumimoji="1" lang="en-US" altLang="ja-JP" dirty="0" smtClean="0"/>
              <a:t>3</a:t>
            </a:r>
            <a:r>
              <a:rPr kumimoji="1" lang="ja-JP" altLang="en-US" dirty="0" smtClean="0"/>
              <a:t>月　全国の基準点</a:t>
            </a:r>
            <a:endParaRPr kumimoji="1" lang="ja-JP" altLang="en-US" dirty="0"/>
          </a:p>
        </p:txBody>
      </p:sp>
      <p:sp>
        <p:nvSpPr>
          <p:cNvPr id="3" name="コンテンツ プレースホルダー 2"/>
          <p:cNvSpPr>
            <a:spLocks noGrp="1"/>
          </p:cNvSpPr>
          <p:nvPr>
            <p:ph idx="1"/>
          </p:nvPr>
        </p:nvSpPr>
        <p:spPr>
          <a:xfrm>
            <a:off x="107504" y="620688"/>
            <a:ext cx="8579296" cy="864096"/>
          </a:xfrm>
        </p:spPr>
        <p:txBody>
          <a:bodyPr/>
          <a:lstStyle/>
          <a:p>
            <a:pPr marL="0" indent="0">
              <a:buNone/>
            </a:pPr>
            <a:r>
              <a:rPr lang="ja-JP" altLang="en-US" sz="2000" dirty="0">
                <a:latin typeface="HG丸ｺﾞｼｯｸM-PRO"/>
                <a:ea typeface="HG丸ｺﾞｼｯｸM-PRO"/>
                <a:cs typeface="HG丸ｺﾞｼｯｸM-PRO"/>
              </a:rPr>
              <a:t>基準点の配点図（日本全国</a:t>
            </a:r>
            <a:r>
              <a:rPr lang="ja-JP" altLang="en-US" sz="2000" dirty="0" smtClean="0">
                <a:latin typeface="HG丸ｺﾞｼｯｸM-PRO"/>
                <a:ea typeface="HG丸ｺﾞｼｯｸM-PRO"/>
                <a:cs typeface="HG丸ｺﾞｼｯｸM-PRO"/>
              </a:rPr>
              <a:t>）を</a:t>
            </a:r>
            <a:r>
              <a:rPr lang="ja-JP" altLang="en-US" sz="2000" b="1" u="sng" dirty="0" smtClean="0">
                <a:latin typeface="HG丸ｺﾞｼｯｸM-PRO"/>
                <a:ea typeface="HG丸ｺﾞｼｯｸM-PRO"/>
                <a:cs typeface="HG丸ｺﾞｼｯｸM-PRO"/>
              </a:rPr>
              <a:t>毎週更新</a:t>
            </a:r>
            <a:r>
              <a:rPr lang="ja-JP" altLang="en-US" sz="2000" dirty="0" smtClean="0">
                <a:latin typeface="HG丸ｺﾞｼｯｸM-PRO"/>
                <a:ea typeface="HG丸ｺﾞｼｯｸM-PRO"/>
                <a:cs typeface="HG丸ｺﾞｼｯｸM-PRO"/>
              </a:rPr>
              <a:t>しながら配信</a:t>
            </a:r>
            <a:endParaRPr lang="en-US" altLang="ja-JP" sz="2000" dirty="0" smtClean="0">
              <a:latin typeface="HG丸ｺﾞｼｯｸM-PRO"/>
              <a:ea typeface="HG丸ｺﾞｼｯｸM-PRO"/>
              <a:cs typeface="HG丸ｺﾞｼｯｸM-PRO"/>
            </a:endParaRPr>
          </a:p>
          <a:p>
            <a:pPr marL="0" indent="0">
              <a:buNone/>
            </a:pPr>
            <a:r>
              <a:rPr lang="en-US" altLang="ja-JP" sz="2000" dirty="0" smtClean="0">
                <a:latin typeface="HG丸ｺﾞｼｯｸM-PRO"/>
                <a:ea typeface="HG丸ｺﾞｼｯｸM-PRO"/>
                <a:cs typeface="HG丸ｺﾞｼｯｸM-PRO"/>
              </a:rPr>
              <a:t>※</a:t>
            </a:r>
            <a:r>
              <a:rPr lang="ja-JP" altLang="en-US" sz="2000" dirty="0" smtClean="0">
                <a:latin typeface="HG丸ｺﾞｼｯｸM-PRO"/>
                <a:ea typeface="HG丸ｺﾞｼｯｸM-PRO"/>
                <a:cs typeface="HG丸ｺﾞｼｯｸM-PRO"/>
              </a:rPr>
              <a:t>全国提供のベクトルタイル提供実験は、地理院地図上で実施している。</a:t>
            </a:r>
            <a:endParaRPr lang="en-US" altLang="ja-JP" sz="2000" dirty="0" smtClean="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10</a:t>
            </a:fld>
            <a:endParaRPr lang="en-US" altLang="ja-JP"/>
          </a:p>
        </p:txBody>
      </p:sp>
      <p:sp>
        <p:nvSpPr>
          <p:cNvPr id="7" name="正方形/長方形 6"/>
          <p:cNvSpPr/>
          <p:nvPr/>
        </p:nvSpPr>
        <p:spPr>
          <a:xfrm>
            <a:off x="179512" y="1988840"/>
            <a:ext cx="273630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情報追加にも柔軟対応</a:t>
            </a:r>
            <a:endParaRPr kumimoji="1" lang="ja-JP" altLang="en-US" dirty="0">
              <a:solidFill>
                <a:srgbClr val="FF0000"/>
              </a:solidFill>
              <a:latin typeface="HG丸ｺﾞｼｯｸM-PRO"/>
              <a:ea typeface="HG丸ｺﾞｼｯｸM-PRO"/>
              <a:cs typeface="HG丸ｺﾞｼｯｸM-PRO"/>
            </a:endParaRPr>
          </a:p>
        </p:txBody>
      </p:sp>
      <p:sp>
        <p:nvSpPr>
          <p:cNvPr id="8" name="正方形/長方形 7"/>
          <p:cNvSpPr/>
          <p:nvPr/>
        </p:nvSpPr>
        <p:spPr>
          <a:xfrm>
            <a:off x="4283968" y="5589240"/>
            <a:ext cx="4680520" cy="1008112"/>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solidFill>
                  <a:srgbClr val="0000FF"/>
                </a:solidFill>
                <a:latin typeface="Courier"/>
                <a:ea typeface="HG丸ｺﾞｼｯｸM-PRO"/>
                <a:cs typeface="Courier"/>
              </a:rPr>
              <a:t>http://</a:t>
            </a:r>
            <a:r>
              <a:rPr lang="en-US" altLang="ja-JP" dirty="0" err="1">
                <a:solidFill>
                  <a:srgbClr val="0000FF"/>
                </a:solidFill>
                <a:latin typeface="Courier"/>
                <a:ea typeface="HG丸ｺﾞｼｯｸM-PRO"/>
                <a:cs typeface="Courier"/>
              </a:rPr>
              <a:t>maps.gsi.go.jp</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ll</a:t>
            </a:r>
            <a:r>
              <a:rPr lang="en-US" altLang="ja-JP" dirty="0">
                <a:solidFill>
                  <a:srgbClr val="0000FF"/>
                </a:solidFill>
                <a:latin typeface="Courier"/>
                <a:ea typeface="HG丸ｺﾞｼｯｸM-PRO"/>
                <a:cs typeface="Courier"/>
              </a:rPr>
              <a:t>=38.27727,140.712204&amp;z=12&amp;base=</a:t>
            </a:r>
            <a:r>
              <a:rPr lang="en-US" altLang="ja-JP" dirty="0" err="1">
                <a:solidFill>
                  <a:srgbClr val="0000FF"/>
                </a:solidFill>
                <a:latin typeface="Courier"/>
                <a:ea typeface="HG丸ｺﾞｼｯｸM-PRO"/>
                <a:cs typeface="Courier"/>
              </a:rPr>
              <a:t>std&amp;ls</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controlpoint&amp;vs</a:t>
            </a:r>
            <a:r>
              <a:rPr lang="en-US" altLang="ja-JP" dirty="0">
                <a:solidFill>
                  <a:srgbClr val="0000FF"/>
                </a:solidFill>
                <a:latin typeface="Courier"/>
                <a:ea typeface="HG丸ｺﾞｼｯｸM-PRO"/>
                <a:cs typeface="Courier"/>
              </a:rPr>
              <a:t>=c0j0l0u0</a:t>
            </a:r>
            <a:endParaRPr kumimoji="1" lang="ja-JP" altLang="en-US" dirty="0">
              <a:solidFill>
                <a:srgbClr val="0000FF"/>
              </a:solidFill>
              <a:latin typeface="Courier"/>
              <a:ea typeface="HG丸ｺﾞｼｯｸM-PRO"/>
              <a:cs typeface="Courier"/>
            </a:endParaRPr>
          </a:p>
        </p:txBody>
      </p:sp>
      <p:cxnSp>
        <p:nvCxnSpPr>
          <p:cNvPr id="11" name="直線矢印コネクタ 10"/>
          <p:cNvCxnSpPr/>
          <p:nvPr/>
        </p:nvCxnSpPr>
        <p:spPr>
          <a:xfrm flipH="1">
            <a:off x="2699792" y="980728"/>
            <a:ext cx="1512168" cy="129614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5" name="図 14"/>
          <p:cNvPicPr>
            <a:picLocks noChangeAspect="1"/>
          </p:cNvPicPr>
          <p:nvPr/>
        </p:nvPicPr>
        <p:blipFill>
          <a:blip r:embed="rId3"/>
          <a:stretch>
            <a:fillRect/>
          </a:stretch>
        </p:blipFill>
        <p:spPr>
          <a:xfrm>
            <a:off x="5676397" y="1484784"/>
            <a:ext cx="3346166" cy="3726134"/>
          </a:xfrm>
          <a:prstGeom prst="rect">
            <a:avLst/>
          </a:prstGeom>
          <a:ln>
            <a:solidFill>
              <a:schemeClr val="tx1"/>
            </a:solidFill>
          </a:ln>
        </p:spPr>
      </p:pic>
      <p:cxnSp>
        <p:nvCxnSpPr>
          <p:cNvPr id="10" name="直線矢印コネクタ 9"/>
          <p:cNvCxnSpPr/>
          <p:nvPr/>
        </p:nvCxnSpPr>
        <p:spPr>
          <a:xfrm>
            <a:off x="3923928" y="3501008"/>
            <a:ext cx="1752469"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077994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107504" y="980728"/>
            <a:ext cx="8952641" cy="5605363"/>
          </a:xfrm>
          <a:prstGeom prst="rect">
            <a:avLst/>
          </a:prstGeom>
        </p:spPr>
      </p:pic>
      <p:sp>
        <p:nvSpPr>
          <p:cNvPr id="2" name="タイトル 1"/>
          <p:cNvSpPr>
            <a:spLocks noGrp="1"/>
          </p:cNvSpPr>
          <p:nvPr>
            <p:ph type="title"/>
          </p:nvPr>
        </p:nvSpPr>
        <p:spPr/>
        <p:txBody>
          <a:bodyPr/>
          <a:lstStyle/>
          <a:p>
            <a:r>
              <a:rPr lang="ja-JP" altLang="en-US" dirty="0" smtClean="0"/>
              <a:t>平成</a:t>
            </a:r>
            <a:r>
              <a:rPr lang="en-US" altLang="ja-JP" dirty="0" smtClean="0"/>
              <a:t>27</a:t>
            </a:r>
            <a:r>
              <a:rPr lang="ja-JP" altLang="en-US" dirty="0" smtClean="0"/>
              <a:t>年</a:t>
            </a:r>
            <a:r>
              <a:rPr lang="en-US" altLang="ja-JP" dirty="0" smtClean="0"/>
              <a:t>3</a:t>
            </a:r>
            <a:r>
              <a:rPr lang="ja-JP" altLang="en-US" dirty="0" smtClean="0"/>
              <a:t>月　全国の単写真</a:t>
            </a:r>
            <a:endParaRPr kumimoji="1" lang="ja-JP" altLang="en-US" dirty="0"/>
          </a:p>
        </p:txBody>
      </p:sp>
      <p:sp>
        <p:nvSpPr>
          <p:cNvPr id="3" name="コンテンツ プレースホルダー 2"/>
          <p:cNvSpPr>
            <a:spLocks noGrp="1"/>
          </p:cNvSpPr>
          <p:nvPr>
            <p:ph idx="1"/>
          </p:nvPr>
        </p:nvSpPr>
        <p:spPr>
          <a:xfrm>
            <a:off x="0" y="548680"/>
            <a:ext cx="9144000" cy="720080"/>
          </a:xfrm>
        </p:spPr>
        <p:txBody>
          <a:bodyPr/>
          <a:lstStyle/>
          <a:p>
            <a:pPr marL="0" indent="0">
              <a:buNone/>
            </a:pPr>
            <a:r>
              <a:rPr kumimoji="1" lang="ja-JP" altLang="en-US" sz="2000" dirty="0" smtClean="0">
                <a:latin typeface="HG丸ｺﾞｼｯｸM-PRO"/>
                <a:ea typeface="HG丸ｺﾞｼｯｸM-PRO"/>
                <a:cs typeface="HG丸ｺﾞｼｯｸM-PRO"/>
              </a:rPr>
              <a:t>地図・空中写真閲覧システムの写真をベクトルタイルで地理院地図からリンク</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11</a:t>
            </a:fld>
            <a:endParaRPr lang="en-US" altLang="ja-JP"/>
          </a:p>
        </p:txBody>
      </p:sp>
      <p:sp>
        <p:nvSpPr>
          <p:cNvPr id="5" name="正方形/長方形 4"/>
          <p:cNvSpPr/>
          <p:nvPr/>
        </p:nvSpPr>
        <p:spPr>
          <a:xfrm>
            <a:off x="179512" y="5733256"/>
            <a:ext cx="273630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大量データの配信に強い</a:t>
            </a:r>
            <a:endParaRPr kumimoji="1" lang="ja-JP" altLang="en-US" dirty="0">
              <a:solidFill>
                <a:srgbClr val="FF0000"/>
              </a:solidFill>
              <a:latin typeface="HG丸ｺﾞｼｯｸM-PRO"/>
              <a:ea typeface="HG丸ｺﾞｼｯｸM-PRO"/>
              <a:cs typeface="HG丸ｺﾞｼｯｸM-PRO"/>
            </a:endParaRPr>
          </a:p>
        </p:txBody>
      </p:sp>
      <p:sp>
        <p:nvSpPr>
          <p:cNvPr id="6" name="正方形/長方形 5"/>
          <p:cNvSpPr/>
          <p:nvPr/>
        </p:nvSpPr>
        <p:spPr>
          <a:xfrm>
            <a:off x="4283968" y="5733256"/>
            <a:ext cx="4680520" cy="1008112"/>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l-PL" altLang="ja-JP" dirty="0">
                <a:solidFill>
                  <a:srgbClr val="0000FF"/>
                </a:solidFill>
                <a:latin typeface="Courier"/>
                <a:ea typeface="HG丸ｺﾞｼｯｸM-PRO"/>
                <a:cs typeface="Courier"/>
              </a:rPr>
              <a:t>http://</a:t>
            </a:r>
            <a:r>
              <a:rPr lang="pl-PL" altLang="ja-JP" dirty="0" err="1">
                <a:solidFill>
                  <a:srgbClr val="0000FF"/>
                </a:solidFill>
                <a:latin typeface="Courier"/>
                <a:ea typeface="HG丸ｺﾞｼｯｸM-PRO"/>
                <a:cs typeface="Courier"/>
              </a:rPr>
              <a:t>maps.gsi.go.jp</a:t>
            </a:r>
            <a:r>
              <a:rPr lang="pl-PL" altLang="ja-JP" dirty="0">
                <a:solidFill>
                  <a:srgbClr val="0000FF"/>
                </a:solidFill>
                <a:latin typeface="Courier"/>
                <a:ea typeface="HG丸ｺﾞｼｯｸM-PRO"/>
                <a:cs typeface="Courier"/>
              </a:rPr>
              <a:t>/?</a:t>
            </a:r>
            <a:r>
              <a:rPr lang="pl-PL" altLang="ja-JP" dirty="0" err="1">
                <a:solidFill>
                  <a:srgbClr val="0000FF"/>
                </a:solidFill>
                <a:latin typeface="Courier"/>
                <a:ea typeface="HG丸ｺﾞｼｯｸM-PRO"/>
                <a:cs typeface="Courier"/>
              </a:rPr>
              <a:t>ll</a:t>
            </a:r>
            <a:r>
              <a:rPr lang="pl-PL" altLang="ja-JP" dirty="0">
                <a:solidFill>
                  <a:srgbClr val="0000FF"/>
                </a:solidFill>
                <a:latin typeface="Courier"/>
                <a:ea typeface="HG丸ｺﾞｼｯｸM-PRO"/>
                <a:cs typeface="Courier"/>
              </a:rPr>
              <a:t>=34.740555,135.336199&amp;z=15&amp;base=</a:t>
            </a:r>
            <a:r>
              <a:rPr lang="pl-PL" altLang="ja-JP" dirty="0" err="1">
                <a:solidFill>
                  <a:srgbClr val="0000FF"/>
                </a:solidFill>
                <a:latin typeface="Courier"/>
                <a:ea typeface="HG丸ｺﾞｼｯｸM-PRO"/>
                <a:cs typeface="Courier"/>
              </a:rPr>
              <a:t>std&amp;ls</a:t>
            </a:r>
            <a:r>
              <a:rPr lang="pl-PL" altLang="ja-JP" dirty="0">
                <a:solidFill>
                  <a:srgbClr val="0000FF"/>
                </a:solidFill>
                <a:latin typeface="Courier"/>
                <a:ea typeface="HG丸ｺﾞｼｯｸM-PRO"/>
                <a:cs typeface="Courier"/>
              </a:rPr>
              <a:t>=</a:t>
            </a:r>
            <a:r>
              <a:rPr lang="pl-PL" altLang="ja-JP" dirty="0" err="1">
                <a:solidFill>
                  <a:srgbClr val="0000FF"/>
                </a:solidFill>
                <a:latin typeface="Courier"/>
                <a:ea typeface="HG丸ｺﾞｼｯｸM-PRO"/>
                <a:cs typeface="Courier"/>
              </a:rPr>
              <a:t>pp&amp;vs</a:t>
            </a:r>
            <a:r>
              <a:rPr lang="pl-PL" altLang="ja-JP" dirty="0">
                <a:solidFill>
                  <a:srgbClr val="0000FF"/>
                </a:solidFill>
                <a:latin typeface="Courier"/>
                <a:ea typeface="HG丸ｺﾞｼｯｸM-PRO"/>
                <a:cs typeface="Courier"/>
              </a:rPr>
              <a:t>=c0j0l0u0</a:t>
            </a:r>
            <a:endParaRPr kumimoji="1" lang="ja-JP" altLang="en-US" dirty="0">
              <a:solidFill>
                <a:srgbClr val="0000FF"/>
              </a:solidFill>
              <a:latin typeface="Courier"/>
              <a:ea typeface="HG丸ｺﾞｼｯｸM-PRO"/>
              <a:cs typeface="Courier"/>
            </a:endParaRPr>
          </a:p>
        </p:txBody>
      </p:sp>
      <p:pic>
        <p:nvPicPr>
          <p:cNvPr id="11" name="図 10"/>
          <p:cNvPicPr>
            <a:picLocks noChangeAspect="1"/>
          </p:cNvPicPr>
          <p:nvPr/>
        </p:nvPicPr>
        <p:blipFill>
          <a:blip r:embed="rId3"/>
          <a:stretch>
            <a:fillRect/>
          </a:stretch>
        </p:blipFill>
        <p:spPr>
          <a:xfrm>
            <a:off x="4644008" y="1501990"/>
            <a:ext cx="4193066" cy="2598658"/>
          </a:xfrm>
          <a:prstGeom prst="rect">
            <a:avLst/>
          </a:prstGeom>
          <a:ln>
            <a:solidFill>
              <a:schemeClr val="tx1"/>
            </a:solidFill>
          </a:ln>
        </p:spPr>
      </p:pic>
      <p:cxnSp>
        <p:nvCxnSpPr>
          <p:cNvPr id="9" name="直線矢印コネクタ 8"/>
          <p:cNvCxnSpPr/>
          <p:nvPr/>
        </p:nvCxnSpPr>
        <p:spPr>
          <a:xfrm>
            <a:off x="3131840" y="2852936"/>
            <a:ext cx="2808312"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3315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316416" cy="476250"/>
          </a:xfrm>
        </p:spPr>
        <p:txBody>
          <a:bodyPr/>
          <a:lstStyle/>
          <a:p>
            <a:r>
              <a:rPr kumimoji="1" lang="ja-JP" altLang="en-US" dirty="0" smtClean="0"/>
              <a:t>平成</a:t>
            </a:r>
            <a:r>
              <a:rPr kumimoji="1" lang="en-US" altLang="ja-JP" dirty="0" smtClean="0"/>
              <a:t>27</a:t>
            </a:r>
            <a:r>
              <a:rPr kumimoji="1" lang="ja-JP" altLang="en-US" dirty="0" smtClean="0"/>
              <a:t>年</a:t>
            </a:r>
            <a:r>
              <a:rPr kumimoji="1" lang="en-US" altLang="ja-JP" dirty="0" smtClean="0"/>
              <a:t>3</a:t>
            </a:r>
            <a:r>
              <a:rPr kumimoji="1" lang="ja-JP" altLang="en-US" dirty="0" smtClean="0"/>
              <a:t>月　（</a:t>
            </a:r>
            <a:r>
              <a:rPr lang="ja-JP" altLang="en-US" dirty="0" smtClean="0"/>
              <a:t>多色刷の）２万５千分</a:t>
            </a:r>
            <a:r>
              <a:rPr lang="ja-JP" altLang="en-US" dirty="0"/>
              <a:t>１地形図の図郭</a:t>
            </a:r>
            <a:endParaRPr kumimoji="1" lang="ja-JP" altLang="en-US" dirty="0"/>
          </a:p>
        </p:txBody>
      </p:sp>
      <p:sp>
        <p:nvSpPr>
          <p:cNvPr id="3" name="コンテンツ プレースホルダー 2"/>
          <p:cNvSpPr>
            <a:spLocks noGrp="1"/>
          </p:cNvSpPr>
          <p:nvPr>
            <p:ph idx="1"/>
          </p:nvPr>
        </p:nvSpPr>
        <p:spPr>
          <a:xfrm>
            <a:off x="35496" y="548680"/>
            <a:ext cx="9108504" cy="504056"/>
          </a:xfrm>
        </p:spPr>
        <p:txBody>
          <a:bodyPr/>
          <a:lstStyle/>
          <a:p>
            <a:pPr marL="0" indent="0">
              <a:buNone/>
            </a:pPr>
            <a:r>
              <a:rPr kumimoji="1" lang="ja-JP" altLang="en-US" sz="2000" dirty="0" smtClean="0">
                <a:latin typeface="HG丸ｺﾞｼｯｸM-PRO"/>
                <a:ea typeface="HG丸ｺﾞｼｯｸM-PRO"/>
                <a:cs typeface="HG丸ｺﾞｼｯｸM-PRO"/>
              </a:rPr>
              <a:t>旧来の「地図中心経緯度</a:t>
            </a:r>
            <a:r>
              <a:rPr kumimoji="1" lang="en-US" altLang="ja-JP" sz="2000" dirty="0" smtClean="0">
                <a:latin typeface="HG丸ｺﾞｼｯｸM-PRO"/>
                <a:ea typeface="HG丸ｺﾞｼｯｸM-PRO"/>
                <a:cs typeface="HG丸ｺﾞｼｯｸM-PRO"/>
              </a:rPr>
              <a:t>→</a:t>
            </a:r>
            <a:r>
              <a:rPr lang="ja-JP" altLang="en-US" sz="2000" dirty="0" smtClean="0">
                <a:latin typeface="HG丸ｺﾞｼｯｸM-PRO"/>
                <a:ea typeface="HG丸ｺﾞｼｯｸM-PRO"/>
                <a:cs typeface="HG丸ｺﾞｼｯｸM-PRO"/>
              </a:rPr>
              <a:t>図名変換</a:t>
            </a:r>
            <a:r>
              <a:rPr kumimoji="1" lang="ja-JP" altLang="en-US" sz="2000" dirty="0" smtClean="0">
                <a:latin typeface="HG丸ｺﾞｼｯｸM-PRO"/>
                <a:ea typeface="HG丸ｺﾞｼｯｸM-PRO"/>
                <a:cs typeface="HG丸ｺﾞｼｯｸM-PRO"/>
              </a:rPr>
              <a:t>」を代替し、範囲情報も提供</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12</a:t>
            </a:fld>
            <a:endParaRPr lang="en-US" altLang="ja-JP"/>
          </a:p>
        </p:txBody>
      </p:sp>
      <p:pic>
        <p:nvPicPr>
          <p:cNvPr id="6" name="図 5"/>
          <p:cNvPicPr>
            <a:picLocks noChangeAspect="1"/>
          </p:cNvPicPr>
          <p:nvPr/>
        </p:nvPicPr>
        <p:blipFill>
          <a:blip r:embed="rId2"/>
          <a:stretch>
            <a:fillRect/>
          </a:stretch>
        </p:blipFill>
        <p:spPr>
          <a:xfrm>
            <a:off x="20021" y="1021020"/>
            <a:ext cx="9144000" cy="5836980"/>
          </a:xfrm>
          <a:prstGeom prst="rect">
            <a:avLst/>
          </a:prstGeom>
        </p:spPr>
      </p:pic>
      <p:sp>
        <p:nvSpPr>
          <p:cNvPr id="7" name="正方形/長方形 6"/>
          <p:cNvSpPr/>
          <p:nvPr/>
        </p:nvSpPr>
        <p:spPr>
          <a:xfrm>
            <a:off x="4283968" y="5589240"/>
            <a:ext cx="4680520" cy="1008112"/>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l-PL" altLang="ja-JP" dirty="0">
                <a:solidFill>
                  <a:srgbClr val="0000FF"/>
                </a:solidFill>
                <a:latin typeface="Courier"/>
                <a:ea typeface="HG丸ｺﾞｼｯｸM-PRO"/>
                <a:cs typeface="Courier"/>
              </a:rPr>
              <a:t>http://</a:t>
            </a:r>
            <a:r>
              <a:rPr lang="pl-PL" altLang="ja-JP" dirty="0" err="1">
                <a:solidFill>
                  <a:srgbClr val="0000FF"/>
                </a:solidFill>
                <a:latin typeface="Courier"/>
                <a:ea typeface="HG丸ｺﾞｼｯｸM-PRO"/>
                <a:cs typeface="Courier"/>
              </a:rPr>
              <a:t>maps.gsi.go.jp</a:t>
            </a:r>
            <a:r>
              <a:rPr lang="pl-PL" altLang="ja-JP" dirty="0">
                <a:solidFill>
                  <a:srgbClr val="0000FF"/>
                </a:solidFill>
                <a:latin typeface="Courier"/>
                <a:ea typeface="HG丸ｺﾞｼｯｸM-PRO"/>
                <a:cs typeface="Courier"/>
              </a:rPr>
              <a:t>/?</a:t>
            </a:r>
            <a:r>
              <a:rPr lang="pl-PL" altLang="ja-JP" dirty="0" err="1">
                <a:solidFill>
                  <a:srgbClr val="0000FF"/>
                </a:solidFill>
                <a:latin typeface="Courier"/>
                <a:ea typeface="HG丸ｺﾞｼｯｸM-PRO"/>
                <a:cs typeface="Courier"/>
              </a:rPr>
              <a:t>ll</a:t>
            </a:r>
            <a:r>
              <a:rPr lang="pl-PL" altLang="ja-JP" dirty="0">
                <a:solidFill>
                  <a:srgbClr val="0000FF"/>
                </a:solidFill>
                <a:latin typeface="Courier"/>
                <a:ea typeface="HG丸ｺﾞｼｯｸM-PRO"/>
                <a:cs typeface="Courier"/>
              </a:rPr>
              <a:t>=34.740555,135.336199&amp;z=15&amp;base=</a:t>
            </a:r>
            <a:r>
              <a:rPr lang="pl-PL" altLang="ja-JP" dirty="0" err="1">
                <a:solidFill>
                  <a:srgbClr val="0000FF"/>
                </a:solidFill>
                <a:latin typeface="Courier"/>
                <a:ea typeface="HG丸ｺﾞｼｯｸM-PRO"/>
                <a:cs typeface="Courier"/>
              </a:rPr>
              <a:t>std&amp;ls</a:t>
            </a:r>
            <a:r>
              <a:rPr lang="pl-PL" altLang="ja-JP" dirty="0">
                <a:solidFill>
                  <a:srgbClr val="0000FF"/>
                </a:solidFill>
                <a:latin typeface="Courier"/>
                <a:ea typeface="HG丸ｺﾞｼｯｸM-PRO"/>
                <a:cs typeface="Courier"/>
              </a:rPr>
              <a:t>=</a:t>
            </a:r>
            <a:r>
              <a:rPr lang="pl-PL" altLang="ja-JP" dirty="0" err="1">
                <a:solidFill>
                  <a:srgbClr val="0000FF"/>
                </a:solidFill>
                <a:latin typeface="Courier"/>
                <a:ea typeface="HG丸ｺﾞｼｯｸM-PRO"/>
                <a:cs typeface="Courier"/>
              </a:rPr>
              <a:t>pp&amp;vs</a:t>
            </a:r>
            <a:r>
              <a:rPr lang="pl-PL" altLang="ja-JP" dirty="0">
                <a:solidFill>
                  <a:srgbClr val="0000FF"/>
                </a:solidFill>
                <a:latin typeface="Courier"/>
                <a:ea typeface="HG丸ｺﾞｼｯｸM-PRO"/>
                <a:cs typeface="Courier"/>
              </a:rPr>
              <a:t>=c0j0l0u0</a:t>
            </a:r>
            <a:endParaRPr kumimoji="1" lang="ja-JP" altLang="en-US" dirty="0">
              <a:solidFill>
                <a:srgbClr val="0000FF"/>
              </a:solidFill>
              <a:latin typeface="Courier"/>
              <a:ea typeface="HG丸ｺﾞｼｯｸM-PRO"/>
              <a:cs typeface="Courier"/>
            </a:endParaRPr>
          </a:p>
        </p:txBody>
      </p:sp>
      <p:pic>
        <p:nvPicPr>
          <p:cNvPr id="8" name="図 7"/>
          <p:cNvPicPr>
            <a:picLocks noChangeAspect="1"/>
          </p:cNvPicPr>
          <p:nvPr/>
        </p:nvPicPr>
        <p:blipFill>
          <a:blip r:embed="rId3"/>
          <a:stretch>
            <a:fillRect/>
          </a:stretch>
        </p:blipFill>
        <p:spPr>
          <a:xfrm>
            <a:off x="77509" y="1944867"/>
            <a:ext cx="3486379" cy="2780277"/>
          </a:xfrm>
          <a:prstGeom prst="rect">
            <a:avLst/>
          </a:prstGeom>
          <a:ln>
            <a:solidFill>
              <a:schemeClr val="tx1"/>
            </a:solidFill>
          </a:ln>
        </p:spPr>
      </p:pic>
      <p:sp>
        <p:nvSpPr>
          <p:cNvPr id="9" name="正方形/長方形 8"/>
          <p:cNvSpPr/>
          <p:nvPr/>
        </p:nvSpPr>
        <p:spPr>
          <a:xfrm>
            <a:off x="611560" y="5589240"/>
            <a:ext cx="273630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提供情報の改善に役立つ</a:t>
            </a:r>
            <a:endParaRPr kumimoji="1" lang="ja-JP" altLang="en-US" dirty="0">
              <a:solidFill>
                <a:srgbClr val="FF0000"/>
              </a:solidFill>
              <a:latin typeface="HG丸ｺﾞｼｯｸM-PRO"/>
              <a:ea typeface="HG丸ｺﾞｼｯｸM-PRO"/>
              <a:cs typeface="HG丸ｺﾞｼｯｸM-PRO"/>
            </a:endParaRPr>
          </a:p>
        </p:txBody>
      </p:sp>
      <p:sp>
        <p:nvSpPr>
          <p:cNvPr id="10" name="正方形/長方形 9"/>
          <p:cNvSpPr/>
          <p:nvPr/>
        </p:nvSpPr>
        <p:spPr>
          <a:xfrm>
            <a:off x="35496" y="1931145"/>
            <a:ext cx="1872208" cy="4320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分図もサポート</a:t>
            </a:r>
            <a:endParaRPr kumimoji="1" lang="ja-JP" altLang="en-US" dirty="0">
              <a:solidFill>
                <a:srgbClr val="FF0000"/>
              </a:solidFill>
              <a:latin typeface="HG丸ｺﾞｼｯｸM-PRO"/>
              <a:ea typeface="HG丸ｺﾞｼｯｸM-PRO"/>
              <a:cs typeface="HG丸ｺﾞｼｯｸM-PRO"/>
            </a:endParaRPr>
          </a:p>
        </p:txBody>
      </p:sp>
    </p:spTree>
    <p:extLst>
      <p:ext uri="{BB962C8B-B14F-4D97-AF65-F5344CB8AC3E}">
        <p14:creationId xmlns:p14="http://schemas.microsoft.com/office/powerpoint/2010/main" val="49722796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35496" y="1052737"/>
            <a:ext cx="9036496" cy="5674704"/>
          </a:xfrm>
          <a:prstGeom prst="rect">
            <a:avLst/>
          </a:prstGeom>
        </p:spPr>
      </p:pic>
      <p:sp>
        <p:nvSpPr>
          <p:cNvPr id="2" name="タイトル 1"/>
          <p:cNvSpPr>
            <a:spLocks noGrp="1"/>
          </p:cNvSpPr>
          <p:nvPr>
            <p:ph type="title"/>
          </p:nvPr>
        </p:nvSpPr>
        <p:spPr/>
        <p:txBody>
          <a:bodyPr/>
          <a:lstStyle/>
          <a:p>
            <a:r>
              <a:rPr kumimoji="1" lang="ja-JP" altLang="en-US" dirty="0" smtClean="0"/>
              <a:t>平成</a:t>
            </a:r>
            <a:r>
              <a:rPr kumimoji="1" lang="en-US" altLang="ja-JP" dirty="0" smtClean="0"/>
              <a:t>27</a:t>
            </a:r>
            <a:r>
              <a:rPr kumimoji="1" lang="ja-JP" altLang="en-US" dirty="0" smtClean="0"/>
              <a:t>年</a:t>
            </a:r>
            <a:r>
              <a:rPr kumimoji="1" lang="en-US" altLang="ja-JP" dirty="0" smtClean="0"/>
              <a:t>6</a:t>
            </a:r>
            <a:r>
              <a:rPr kumimoji="1" lang="ja-JP" altLang="en-US" dirty="0" smtClean="0"/>
              <a:t>月　全国の注記</a:t>
            </a:r>
            <a:endParaRPr kumimoji="1" lang="ja-JP" altLang="en-US" dirty="0"/>
          </a:p>
        </p:txBody>
      </p:sp>
      <p:sp>
        <p:nvSpPr>
          <p:cNvPr id="3" name="コンテンツ プレースホルダー 2"/>
          <p:cNvSpPr>
            <a:spLocks noGrp="1"/>
          </p:cNvSpPr>
          <p:nvPr>
            <p:ph idx="1"/>
          </p:nvPr>
        </p:nvSpPr>
        <p:spPr>
          <a:xfrm>
            <a:off x="0" y="620689"/>
            <a:ext cx="9144000" cy="432048"/>
          </a:xfrm>
        </p:spPr>
        <p:txBody>
          <a:bodyPr/>
          <a:lstStyle/>
          <a:p>
            <a:pPr marL="0" indent="0">
              <a:buNone/>
            </a:pPr>
            <a:r>
              <a:rPr lang="ja-JP" altLang="en-US" sz="2000" dirty="0" smtClean="0">
                <a:latin typeface="HG丸ｺﾞｼｯｸM-PRO"/>
                <a:ea typeface="HG丸ｺﾞｼｯｸM-PRO"/>
                <a:cs typeface="HG丸ｺﾞｼｯｸM-PRO"/>
              </a:rPr>
              <a:t>測量成果の全属性を再現した注記を提供。ブラウザ上で地形図注記を概ね再現</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13</a:t>
            </a:fld>
            <a:endParaRPr lang="en-US" altLang="ja-JP"/>
          </a:p>
        </p:txBody>
      </p:sp>
      <p:sp>
        <p:nvSpPr>
          <p:cNvPr id="5" name="正方形/長方形 4"/>
          <p:cNvSpPr/>
          <p:nvPr/>
        </p:nvSpPr>
        <p:spPr>
          <a:xfrm>
            <a:off x="5910354" y="5157192"/>
            <a:ext cx="3126142" cy="1440160"/>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solidFill>
                  <a:srgbClr val="0000FF"/>
                </a:solidFill>
                <a:latin typeface="Courier"/>
                <a:ea typeface="HG丸ｺﾞｼｯｸM-PRO"/>
                <a:cs typeface="Courier"/>
              </a:rPr>
              <a:t>http://</a:t>
            </a:r>
            <a:r>
              <a:rPr lang="en-US" altLang="ja-JP" dirty="0" err="1">
                <a:solidFill>
                  <a:srgbClr val="0000FF"/>
                </a:solidFill>
                <a:latin typeface="Courier"/>
                <a:ea typeface="HG丸ｺﾞｼｯｸM-PRO"/>
                <a:cs typeface="Courier"/>
              </a:rPr>
              <a:t>maps.gsi.go.jp</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ll</a:t>
            </a:r>
            <a:r>
              <a:rPr lang="en-US" altLang="ja-JP" dirty="0">
                <a:solidFill>
                  <a:srgbClr val="0000FF"/>
                </a:solidFill>
                <a:latin typeface="Courier"/>
                <a:ea typeface="HG丸ｺﾞｼｯｸM-PRO"/>
                <a:cs typeface="Courier"/>
              </a:rPr>
              <a:t>=35.682503,139.789245&amp;z=16&amp;base=</a:t>
            </a:r>
            <a:r>
              <a:rPr lang="en-US" altLang="ja-JP" dirty="0" err="1">
                <a:solidFill>
                  <a:srgbClr val="0000FF"/>
                </a:solidFill>
                <a:latin typeface="Courier"/>
                <a:ea typeface="HG丸ｺﾞｼｯｸM-PRO"/>
                <a:cs typeface="Courier"/>
              </a:rPr>
              <a:t>ort&amp;ls</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experimental_anno&amp;cd</a:t>
            </a:r>
            <a:r>
              <a:rPr lang="en-US" altLang="ja-JP" dirty="0">
                <a:solidFill>
                  <a:srgbClr val="0000FF"/>
                </a:solidFill>
                <a:latin typeface="Courier"/>
                <a:ea typeface="HG丸ｺﾞｼｯｸM-PRO"/>
                <a:cs typeface="Courier"/>
              </a:rPr>
              <a:t>=f4&amp;vs=c1j0l0u0&amp;d=l</a:t>
            </a:r>
            <a:endParaRPr kumimoji="1" lang="ja-JP" altLang="en-US" dirty="0">
              <a:solidFill>
                <a:srgbClr val="0000FF"/>
              </a:solidFill>
              <a:latin typeface="Courier"/>
              <a:ea typeface="HG丸ｺﾞｼｯｸM-PRO"/>
              <a:cs typeface="Courier"/>
            </a:endParaRPr>
          </a:p>
        </p:txBody>
      </p:sp>
      <p:sp>
        <p:nvSpPr>
          <p:cNvPr id="6" name="正方形/長方形 5"/>
          <p:cNvSpPr/>
          <p:nvPr/>
        </p:nvSpPr>
        <p:spPr>
          <a:xfrm>
            <a:off x="5910354" y="1432642"/>
            <a:ext cx="3018130"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新しい情報提示を</a:t>
            </a:r>
            <a:r>
              <a:rPr lang="ja-JP" altLang="en-US" dirty="0">
                <a:solidFill>
                  <a:srgbClr val="FF0000"/>
                </a:solidFill>
                <a:latin typeface="HG丸ｺﾞｼｯｸM-PRO"/>
                <a:ea typeface="HG丸ｺﾞｼｯｸM-PRO"/>
                <a:cs typeface="HG丸ｺﾞｼｯｸM-PRO"/>
              </a:rPr>
              <a:t>実現する</a:t>
            </a:r>
            <a:endParaRPr kumimoji="1" lang="ja-JP" altLang="en-US" dirty="0">
              <a:solidFill>
                <a:srgbClr val="FF0000"/>
              </a:solidFill>
              <a:latin typeface="HG丸ｺﾞｼｯｸM-PRO"/>
              <a:ea typeface="HG丸ｺﾞｼｯｸM-PRO"/>
              <a:cs typeface="HG丸ｺﾞｼｯｸM-PRO"/>
            </a:endParaRPr>
          </a:p>
        </p:txBody>
      </p:sp>
    </p:spTree>
    <p:extLst>
      <p:ext uri="{BB962C8B-B14F-4D97-AF65-F5344CB8AC3E}">
        <p14:creationId xmlns:p14="http://schemas.microsoft.com/office/powerpoint/2010/main" val="41721248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35496" y="1046366"/>
            <a:ext cx="9089062" cy="5695002"/>
          </a:xfrm>
          <a:prstGeom prst="rect">
            <a:avLst/>
          </a:prstGeom>
        </p:spPr>
      </p:pic>
      <p:sp>
        <p:nvSpPr>
          <p:cNvPr id="2" name="タイトル 1"/>
          <p:cNvSpPr>
            <a:spLocks noGrp="1"/>
          </p:cNvSpPr>
          <p:nvPr>
            <p:ph type="title"/>
          </p:nvPr>
        </p:nvSpPr>
        <p:spPr>
          <a:xfrm>
            <a:off x="0" y="0"/>
            <a:ext cx="7524328" cy="476250"/>
          </a:xfrm>
        </p:spPr>
        <p:txBody>
          <a:bodyPr/>
          <a:lstStyle/>
          <a:p>
            <a:r>
              <a:rPr kumimoji="1" lang="ja-JP" altLang="en-US" dirty="0" smtClean="0"/>
              <a:t>平成</a:t>
            </a:r>
            <a:r>
              <a:rPr kumimoji="1" lang="en-US" altLang="ja-JP" dirty="0" smtClean="0"/>
              <a:t>27</a:t>
            </a:r>
            <a:r>
              <a:rPr kumimoji="1" lang="ja-JP" altLang="en-US" dirty="0" smtClean="0"/>
              <a:t>年</a:t>
            </a:r>
            <a:r>
              <a:rPr kumimoji="1" lang="en-US" altLang="ja-JP" dirty="0" smtClean="0"/>
              <a:t>8</a:t>
            </a:r>
            <a:r>
              <a:rPr kumimoji="1" lang="ja-JP" altLang="en-US" dirty="0" smtClean="0"/>
              <a:t>月　全国の道路・河川・鉄道中心線</a:t>
            </a:r>
            <a:endParaRPr kumimoji="1" lang="ja-JP" altLang="en-US" dirty="0"/>
          </a:p>
        </p:txBody>
      </p:sp>
      <p:sp>
        <p:nvSpPr>
          <p:cNvPr id="3" name="コンテンツ プレースホルダー 2"/>
          <p:cNvSpPr>
            <a:spLocks noGrp="1"/>
          </p:cNvSpPr>
          <p:nvPr>
            <p:ph idx="1"/>
          </p:nvPr>
        </p:nvSpPr>
        <p:spPr>
          <a:xfrm>
            <a:off x="107504" y="620689"/>
            <a:ext cx="8928992" cy="432047"/>
          </a:xfrm>
        </p:spPr>
        <p:txBody>
          <a:bodyPr/>
          <a:lstStyle/>
          <a:p>
            <a:pPr marL="0" indent="0">
              <a:buNone/>
            </a:pPr>
            <a:r>
              <a:rPr kumimoji="1" lang="ja-JP" altLang="en-US" sz="2000" dirty="0" smtClean="0">
                <a:latin typeface="HG丸ｺﾞｼｯｸM-PRO"/>
                <a:ea typeface="HG丸ｺﾞｼｯｸM-PRO"/>
                <a:cs typeface="HG丸ｺﾞｼｯｸM-PRO"/>
              </a:rPr>
              <a:t>注記と同様に、道路・河川・鉄道中心線についても測量成果をウェブに再現</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14</a:t>
            </a:fld>
            <a:endParaRPr lang="en-US" altLang="ja-JP"/>
          </a:p>
        </p:txBody>
      </p:sp>
      <p:sp>
        <p:nvSpPr>
          <p:cNvPr id="5" name="正方形/長方形 4"/>
          <p:cNvSpPr/>
          <p:nvPr/>
        </p:nvSpPr>
        <p:spPr>
          <a:xfrm>
            <a:off x="4414652" y="3789040"/>
            <a:ext cx="4644008" cy="1440160"/>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solidFill>
                  <a:srgbClr val="0000FF"/>
                </a:solidFill>
                <a:latin typeface="Courier"/>
                <a:ea typeface="HG丸ｺﾞｼｯｸM-PRO"/>
                <a:cs typeface="Courier"/>
              </a:rPr>
              <a:t>http://</a:t>
            </a:r>
            <a:r>
              <a:rPr lang="en-US" altLang="ja-JP" dirty="0" err="1">
                <a:solidFill>
                  <a:srgbClr val="0000FF"/>
                </a:solidFill>
                <a:latin typeface="Courier"/>
                <a:ea typeface="HG丸ｺﾞｼｯｸM-PRO"/>
                <a:cs typeface="Courier"/>
              </a:rPr>
              <a:t>maps.gsi.go.jp</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ll</a:t>
            </a:r>
            <a:r>
              <a:rPr lang="en-US" altLang="ja-JP" dirty="0">
                <a:solidFill>
                  <a:srgbClr val="0000FF"/>
                </a:solidFill>
                <a:latin typeface="Courier"/>
                <a:ea typeface="HG丸ｺﾞｼｯｸM-PRO"/>
                <a:cs typeface="Courier"/>
              </a:rPr>
              <a:t>=35.707179,139.959544&amp;z=17&amp;base=</a:t>
            </a:r>
            <a:r>
              <a:rPr lang="en-US" altLang="ja-JP" dirty="0" err="1">
                <a:solidFill>
                  <a:srgbClr val="0000FF"/>
                </a:solidFill>
                <a:latin typeface="Courier"/>
                <a:ea typeface="HG丸ｺﾞｼｯｸM-PRO"/>
                <a:cs typeface="Courier"/>
              </a:rPr>
              <a:t>ort&amp;ls</a:t>
            </a:r>
            <a:r>
              <a:rPr lang="en-US" altLang="ja-JP" dirty="0">
                <a:solidFill>
                  <a:srgbClr val="0000FF"/>
                </a:solidFill>
                <a:latin typeface="Courier"/>
                <a:ea typeface="HG丸ｺﾞｼｯｸM-PRO"/>
                <a:cs typeface="Courier"/>
              </a:rPr>
              <a:t>=experimental_railcl%7Cexperimental_anno&amp;cd=f4&amp;vs=c1j0l0u0&amp;d=l</a:t>
            </a:r>
            <a:endParaRPr kumimoji="1" lang="ja-JP" altLang="en-US" dirty="0">
              <a:solidFill>
                <a:srgbClr val="0000FF"/>
              </a:solidFill>
              <a:latin typeface="Courier"/>
              <a:ea typeface="HG丸ｺﾞｼｯｸM-PRO"/>
              <a:cs typeface="Courier"/>
            </a:endParaRPr>
          </a:p>
        </p:txBody>
      </p:sp>
      <p:sp>
        <p:nvSpPr>
          <p:cNvPr id="6" name="正方形/長方形 5"/>
          <p:cNvSpPr/>
          <p:nvPr/>
        </p:nvSpPr>
        <p:spPr>
          <a:xfrm>
            <a:off x="3923928" y="1988840"/>
            <a:ext cx="237626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情報の動的リンクの</a:t>
            </a:r>
            <a:endParaRPr lang="en-US" altLang="ja-JP" dirty="0" smtClean="0">
              <a:solidFill>
                <a:srgbClr val="FF0000"/>
              </a:solidFill>
              <a:latin typeface="HG丸ｺﾞｼｯｸM-PRO"/>
              <a:ea typeface="HG丸ｺﾞｼｯｸM-PRO"/>
              <a:cs typeface="HG丸ｺﾞｼｯｸM-PRO"/>
            </a:endParaRPr>
          </a:p>
          <a:p>
            <a:pPr algn="ctr"/>
            <a:r>
              <a:rPr kumimoji="1" lang="ja-JP" altLang="en-US" dirty="0" smtClean="0">
                <a:solidFill>
                  <a:srgbClr val="FF0000"/>
                </a:solidFill>
                <a:latin typeface="HG丸ｺﾞｼｯｸM-PRO"/>
                <a:ea typeface="HG丸ｺﾞｼｯｸM-PRO"/>
                <a:cs typeface="HG丸ｺﾞｼｯｸM-PRO"/>
              </a:rPr>
              <a:t>可能性を開く</a:t>
            </a:r>
            <a:endParaRPr kumimoji="1" lang="en-US" altLang="ja-JP" dirty="0" smtClean="0">
              <a:solidFill>
                <a:srgbClr val="FF0000"/>
              </a:solidFill>
              <a:latin typeface="HG丸ｺﾞｼｯｸM-PRO"/>
              <a:ea typeface="HG丸ｺﾞｼｯｸM-PRO"/>
              <a:cs typeface="HG丸ｺﾞｼｯｸM-PRO"/>
            </a:endParaRPr>
          </a:p>
        </p:txBody>
      </p:sp>
    </p:spTree>
    <p:extLst>
      <p:ext uri="{BB962C8B-B14F-4D97-AF65-F5344CB8AC3E}">
        <p14:creationId xmlns:p14="http://schemas.microsoft.com/office/powerpoint/2010/main" val="51320280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316416" cy="476250"/>
          </a:xfrm>
        </p:spPr>
        <p:txBody>
          <a:bodyPr/>
          <a:lstStyle/>
          <a:p>
            <a:r>
              <a:rPr lang="ja-JP" altLang="en-US" spc="-300" dirty="0"/>
              <a:t>平成</a:t>
            </a:r>
            <a:r>
              <a:rPr lang="en-US" altLang="ja-JP" spc="-300" dirty="0"/>
              <a:t>27</a:t>
            </a:r>
            <a:r>
              <a:rPr lang="ja-JP" altLang="en-US" spc="-300" dirty="0" smtClean="0"/>
              <a:t>年</a:t>
            </a:r>
            <a:r>
              <a:rPr lang="en-US" altLang="ja-JP" spc="-300" dirty="0" smtClean="0"/>
              <a:t>9</a:t>
            </a:r>
            <a:r>
              <a:rPr lang="ja-JP" altLang="en-US" spc="-300" dirty="0" smtClean="0"/>
              <a:t>月　国土交通省統合災害情報システム </a:t>
            </a:r>
            <a:r>
              <a:rPr lang="en-US" altLang="ja-JP" dirty="0" err="1" smtClean="0"/>
              <a:t>DiMAPS</a:t>
            </a:r>
            <a:endParaRPr kumimoji="1" lang="ja-JP" altLang="en-US" dirty="0"/>
          </a:p>
        </p:txBody>
      </p:sp>
      <p:sp>
        <p:nvSpPr>
          <p:cNvPr id="3" name="コンテンツ プレースホルダー 2"/>
          <p:cNvSpPr>
            <a:spLocks noGrp="1"/>
          </p:cNvSpPr>
          <p:nvPr>
            <p:ph idx="1"/>
          </p:nvPr>
        </p:nvSpPr>
        <p:spPr>
          <a:xfrm>
            <a:off x="179512" y="620689"/>
            <a:ext cx="8784976" cy="432048"/>
          </a:xfrm>
        </p:spPr>
        <p:txBody>
          <a:bodyPr/>
          <a:lstStyle/>
          <a:p>
            <a:pPr marL="0" indent="0">
              <a:buNone/>
            </a:pPr>
            <a:r>
              <a:rPr lang="ja-JP" altLang="en-US" sz="2000" dirty="0">
                <a:latin typeface="HG丸ｺﾞｼｯｸM-PRO" panose="020F0600000000000000" pitchFamily="50" charset="-128"/>
                <a:ea typeface="HG丸ｺﾞｼｯｸM-PRO" panose="020F0600000000000000" pitchFamily="50" charset="-128"/>
              </a:rPr>
              <a:t>災害</a:t>
            </a:r>
            <a:r>
              <a:rPr lang="ja-JP" altLang="en-US" sz="2000" dirty="0" smtClean="0">
                <a:latin typeface="HG丸ｺﾞｼｯｸM-PRO" panose="020F0600000000000000" pitchFamily="50" charset="-128"/>
                <a:ea typeface="HG丸ｺﾞｼｯｸM-PRO" panose="020F0600000000000000" pitchFamily="50" charset="-128"/>
              </a:rPr>
              <a:t>情報のリアルタイムな共有にもベクトルタイル技術が活用されている</a:t>
            </a:r>
            <a:endParaRPr lang="en-US" altLang="ja-JP" sz="2000" dirty="0" smtClean="0">
              <a:latin typeface="HG丸ｺﾞｼｯｸM-PRO" panose="020F0600000000000000" pitchFamily="50" charset="-128"/>
              <a:ea typeface="HG丸ｺﾞｼｯｸM-PRO" panose="020F0600000000000000" pitchFamily="50" charset="-128"/>
            </a:endParaRPr>
          </a:p>
        </p:txBody>
      </p:sp>
      <p:sp>
        <p:nvSpPr>
          <p:cNvPr id="4" name="スライド番号プレースホルダー 3"/>
          <p:cNvSpPr>
            <a:spLocks noGrp="1"/>
          </p:cNvSpPr>
          <p:nvPr>
            <p:ph type="sldNum" sz="quarter" idx="12"/>
          </p:nvPr>
        </p:nvSpPr>
        <p:spPr>
          <a:xfrm>
            <a:off x="8172400" y="-26988"/>
            <a:ext cx="503288" cy="476251"/>
          </a:xfrm>
        </p:spPr>
        <p:txBody>
          <a:bodyPr/>
          <a:lstStyle/>
          <a:p>
            <a:fld id="{074B158C-2E20-45B4-8D69-219946608578}" type="slidenum">
              <a:rPr lang="en-US" altLang="ja-JP" smtClean="0"/>
              <a:pPr/>
              <a:t>15</a:t>
            </a:fld>
            <a:endParaRPr lang="en-US" altLang="ja-JP" dirty="0"/>
          </a:p>
        </p:txBody>
      </p:sp>
      <p:pic>
        <p:nvPicPr>
          <p:cNvPr id="5" name="図 4"/>
          <p:cNvPicPr>
            <a:picLocks noChangeAspect="1"/>
          </p:cNvPicPr>
          <p:nvPr/>
        </p:nvPicPr>
        <p:blipFill>
          <a:blip r:embed="rId2"/>
          <a:stretch>
            <a:fillRect/>
          </a:stretch>
        </p:blipFill>
        <p:spPr>
          <a:xfrm>
            <a:off x="179511" y="1196753"/>
            <a:ext cx="5205733" cy="5400599"/>
          </a:xfrm>
          <a:prstGeom prst="rect">
            <a:avLst/>
          </a:prstGeom>
          <a:ln>
            <a:solidFill>
              <a:schemeClr val="tx1"/>
            </a:solidFill>
          </a:ln>
        </p:spPr>
      </p:pic>
      <p:sp>
        <p:nvSpPr>
          <p:cNvPr id="6" name="正方形/長方形 5"/>
          <p:cNvSpPr/>
          <p:nvPr/>
        </p:nvSpPr>
        <p:spPr>
          <a:xfrm>
            <a:off x="5580112" y="1224163"/>
            <a:ext cx="3240360"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a:solidFill>
                  <a:srgbClr val="FF0000"/>
                </a:solidFill>
                <a:latin typeface="HG丸ｺﾞｼｯｸM-PRO"/>
                <a:ea typeface="HG丸ｺﾞｼｯｸM-PRO"/>
                <a:cs typeface="HG丸ｺﾞｼｯｸM-PRO"/>
              </a:rPr>
              <a:t>災害対応</a:t>
            </a:r>
            <a:r>
              <a:rPr lang="ja-JP" altLang="en-US" dirty="0" smtClean="0">
                <a:solidFill>
                  <a:srgbClr val="FF0000"/>
                </a:solidFill>
                <a:latin typeface="HG丸ｺﾞｼｯｸM-PRO"/>
                <a:ea typeface="HG丸ｺﾞｼｯｸM-PRO"/>
                <a:cs typeface="HG丸ｺﾞｼｯｸM-PRO"/>
              </a:rPr>
              <a:t>時の情報配信でも</a:t>
            </a:r>
            <a:endParaRPr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十分な性能を発揮</a:t>
            </a:r>
            <a:endParaRPr lang="en-US" altLang="ja-JP" dirty="0" smtClean="0">
              <a:solidFill>
                <a:srgbClr val="FF0000"/>
              </a:solidFill>
              <a:latin typeface="HG丸ｺﾞｼｯｸM-PRO"/>
              <a:ea typeface="HG丸ｺﾞｼｯｸM-PRO"/>
              <a:cs typeface="HG丸ｺﾞｼｯｸM-PRO"/>
            </a:endParaRPr>
          </a:p>
        </p:txBody>
      </p:sp>
      <p:sp>
        <p:nvSpPr>
          <p:cNvPr id="7" name="正方形/長方形 6"/>
          <p:cNvSpPr/>
          <p:nvPr/>
        </p:nvSpPr>
        <p:spPr>
          <a:xfrm>
            <a:off x="5580112" y="2420888"/>
            <a:ext cx="3275856" cy="1080120"/>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a:solidFill>
                  <a:srgbClr val="0000FF"/>
                </a:solidFill>
                <a:latin typeface="Courier"/>
                <a:ea typeface="HG丸ｺﾞｼｯｸM-PRO"/>
                <a:cs typeface="Courier"/>
              </a:rPr>
              <a:t>http://www.mlit.go.jp/river/bousai/dimaps/</a:t>
            </a:r>
            <a:endParaRPr kumimoji="1" lang="ja-JP" altLang="en-US" dirty="0">
              <a:solidFill>
                <a:srgbClr val="0000FF"/>
              </a:solidFill>
              <a:latin typeface="Courier"/>
              <a:ea typeface="HG丸ｺﾞｼｯｸM-PRO"/>
              <a:cs typeface="Courier"/>
            </a:endParaRPr>
          </a:p>
        </p:txBody>
      </p:sp>
    </p:spTree>
    <p:extLst>
      <p:ext uri="{BB962C8B-B14F-4D97-AF65-F5344CB8AC3E}">
        <p14:creationId xmlns:p14="http://schemas.microsoft.com/office/powerpoint/2010/main" val="356161977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ベクトルタイル提供実験の今後</a:t>
            </a:r>
            <a:endParaRPr kumimoji="1" lang="ja-JP" altLang="en-US" dirty="0"/>
          </a:p>
        </p:txBody>
      </p:sp>
      <p:sp>
        <p:nvSpPr>
          <p:cNvPr id="3" name="コンテンツ プレースホルダー 2"/>
          <p:cNvSpPr>
            <a:spLocks noGrp="1"/>
          </p:cNvSpPr>
          <p:nvPr>
            <p:ph idx="1"/>
          </p:nvPr>
        </p:nvSpPr>
        <p:spPr>
          <a:xfrm>
            <a:off x="179512" y="548680"/>
            <a:ext cx="8784976" cy="6237312"/>
          </a:xfrm>
        </p:spPr>
        <p:txBody>
          <a:bodyPr/>
          <a:lstStyle/>
          <a:p>
            <a:r>
              <a:rPr kumimoji="1" lang="en-US" altLang="ja-JP" sz="2000" dirty="0" smtClean="0">
                <a:latin typeface="HG丸ｺﾞｼｯｸM-PRO"/>
                <a:ea typeface="HG丸ｺﾞｼｯｸM-PRO"/>
                <a:cs typeface="HG丸ｺﾞｼｯｸM-PRO"/>
              </a:rPr>
              <a:t>10</a:t>
            </a:r>
            <a:r>
              <a:rPr kumimoji="1" lang="ja-JP" altLang="en-US" sz="2000" dirty="0" smtClean="0">
                <a:latin typeface="HG丸ｺﾞｼｯｸM-PRO"/>
                <a:ea typeface="HG丸ｺﾞｼｯｸM-PRO"/>
                <a:cs typeface="HG丸ｺﾞｼｯｸM-PRO"/>
              </a:rPr>
              <a:t>月を目標に、全国の基盤地図情報のベクトルタイル提供実験を開始</a:t>
            </a:r>
            <a:endParaRPr kumimoji="1" lang="en-US" altLang="ja-JP" sz="2000" dirty="0" smtClean="0">
              <a:latin typeface="HG丸ｺﾞｼｯｸM-PRO"/>
              <a:ea typeface="HG丸ｺﾞｼｯｸM-PRO"/>
              <a:cs typeface="HG丸ｺﾞｼｯｸM-PRO"/>
            </a:endParaRPr>
          </a:p>
          <a:p>
            <a:r>
              <a:rPr kumimoji="1" lang="ja-JP" altLang="en-US" sz="2000" dirty="0" smtClean="0">
                <a:latin typeface="HG丸ｺﾞｼｯｸM-PRO"/>
                <a:ea typeface="HG丸ｺﾞｼｯｸM-PRO"/>
                <a:cs typeface="HG丸ｺﾞｼｯｸM-PRO"/>
              </a:rPr>
              <a:t>国土地理院自らの情報発信にベクトルタイルを活用（例</a:t>
            </a:r>
            <a:r>
              <a:rPr lang="ja-JP" altLang="en-US" sz="2000" dirty="0" smtClean="0">
                <a:latin typeface="HG丸ｺﾞｼｯｸM-PRO"/>
                <a:ea typeface="HG丸ｺﾞｼｯｸM-PRO"/>
                <a:cs typeface="HG丸ｺﾞｼｯｸM-PRO"/>
                <a:sym typeface="Wingdings"/>
              </a:rPr>
              <a:t>：災害対応）</a:t>
            </a:r>
            <a:endParaRPr lang="en-US" altLang="ja-JP" sz="2000" dirty="0" smtClean="0">
              <a:latin typeface="HG丸ｺﾞｼｯｸM-PRO"/>
              <a:ea typeface="HG丸ｺﾞｼｯｸM-PRO"/>
              <a:cs typeface="HG丸ｺﾞｼｯｸM-PRO"/>
              <a:sym typeface="Wingdings"/>
            </a:endParaRPr>
          </a:p>
          <a:p>
            <a:endParaRPr lang="en-US" altLang="ja-JP" sz="2000" dirty="0">
              <a:latin typeface="HG丸ｺﾞｼｯｸM-PRO"/>
              <a:ea typeface="HG丸ｺﾞｼｯｸM-PRO"/>
              <a:cs typeface="HG丸ｺﾞｼｯｸM-PRO"/>
              <a:sym typeface="Wingdings"/>
            </a:endParaRPr>
          </a:p>
          <a:p>
            <a:endParaRPr lang="en-US" altLang="ja-JP" sz="2000" dirty="0" smtClean="0">
              <a:latin typeface="HG丸ｺﾞｼｯｸM-PRO"/>
              <a:ea typeface="HG丸ｺﾞｼｯｸM-PRO"/>
              <a:cs typeface="HG丸ｺﾞｼｯｸM-PRO"/>
              <a:sym typeface="Wingdings"/>
            </a:endParaRPr>
          </a:p>
          <a:p>
            <a:endParaRPr lang="en-US" altLang="ja-JP" sz="2000" dirty="0">
              <a:latin typeface="HG丸ｺﾞｼｯｸM-PRO"/>
              <a:ea typeface="HG丸ｺﾞｼｯｸM-PRO"/>
              <a:cs typeface="HG丸ｺﾞｼｯｸM-PRO"/>
              <a:sym typeface="Wingdings"/>
            </a:endParaRPr>
          </a:p>
          <a:p>
            <a:endParaRPr lang="en-US" altLang="ja-JP" sz="2000" dirty="0" smtClean="0">
              <a:latin typeface="HG丸ｺﾞｼｯｸM-PRO"/>
              <a:ea typeface="HG丸ｺﾞｼｯｸM-PRO"/>
              <a:cs typeface="HG丸ｺﾞｼｯｸM-PRO"/>
              <a:sym typeface="Wingdings"/>
            </a:endParaRPr>
          </a:p>
          <a:p>
            <a:endParaRPr lang="en-US" altLang="ja-JP" sz="2000" dirty="0">
              <a:latin typeface="HG丸ｺﾞｼｯｸM-PRO"/>
              <a:ea typeface="HG丸ｺﾞｼｯｸM-PRO"/>
              <a:cs typeface="HG丸ｺﾞｼｯｸM-PRO"/>
              <a:sym typeface="Wingdings"/>
            </a:endParaRPr>
          </a:p>
          <a:p>
            <a:endParaRPr lang="en-US" altLang="ja-JP" sz="2000" dirty="0" smtClean="0">
              <a:latin typeface="HG丸ｺﾞｼｯｸM-PRO"/>
              <a:ea typeface="HG丸ｺﾞｼｯｸM-PRO"/>
              <a:cs typeface="HG丸ｺﾞｼｯｸM-PRO"/>
              <a:sym typeface="Wingdings"/>
            </a:endParaRPr>
          </a:p>
          <a:p>
            <a:endParaRPr lang="en-US" altLang="ja-JP" sz="2000" dirty="0" smtClean="0">
              <a:latin typeface="HG丸ｺﾞｼｯｸM-PRO"/>
              <a:ea typeface="HG丸ｺﾞｼｯｸM-PRO"/>
              <a:cs typeface="HG丸ｺﾞｼｯｸM-PRO"/>
            </a:endParaRPr>
          </a:p>
          <a:p>
            <a:endParaRPr lang="en-US" altLang="ja-JP" sz="2000" dirty="0">
              <a:latin typeface="HG丸ｺﾞｼｯｸM-PRO"/>
              <a:ea typeface="HG丸ｺﾞｼｯｸM-PRO"/>
              <a:cs typeface="HG丸ｺﾞｼｯｸM-PRO"/>
            </a:endParaRPr>
          </a:p>
          <a:p>
            <a:endParaRPr lang="en-US" altLang="ja-JP" sz="2000" dirty="0" smtClean="0">
              <a:latin typeface="HG丸ｺﾞｼｯｸM-PRO"/>
              <a:ea typeface="HG丸ｺﾞｼｯｸM-PRO"/>
              <a:cs typeface="HG丸ｺﾞｼｯｸM-PRO"/>
            </a:endParaRPr>
          </a:p>
          <a:p>
            <a:endParaRPr lang="en-US" altLang="ja-JP" sz="2000" dirty="0">
              <a:latin typeface="HG丸ｺﾞｼｯｸM-PRO"/>
              <a:ea typeface="HG丸ｺﾞｼｯｸM-PRO"/>
              <a:cs typeface="HG丸ｺﾞｼｯｸM-PRO"/>
            </a:endParaRPr>
          </a:p>
          <a:p>
            <a:r>
              <a:rPr lang="ja-JP" altLang="en-US" sz="2000" dirty="0" smtClean="0">
                <a:latin typeface="HG丸ｺﾞｼｯｸM-PRO"/>
                <a:ea typeface="HG丸ｺﾞｼｯｸM-PRO"/>
                <a:cs typeface="HG丸ｺﾞｼｯｸM-PRO"/>
              </a:rPr>
              <a:t>残る情報項目（例えば地図記号）のベクトルタイル提供を追求</a:t>
            </a:r>
            <a:endParaRPr lang="en-US" altLang="ja-JP" sz="2000" dirty="0" smtClean="0">
              <a:latin typeface="HG丸ｺﾞｼｯｸM-PRO"/>
              <a:ea typeface="HG丸ｺﾞｼｯｸM-PRO"/>
              <a:cs typeface="HG丸ｺﾞｼｯｸM-PRO"/>
            </a:endParaRPr>
          </a:p>
          <a:p>
            <a:r>
              <a:rPr lang="ja-JP" altLang="en-US" sz="2000" dirty="0" smtClean="0">
                <a:latin typeface="HG丸ｺﾞｼｯｸM-PRO"/>
                <a:ea typeface="HG丸ｺﾞｼｯｸM-PRO"/>
                <a:cs typeface="HG丸ｺﾞｼｯｸM-PRO"/>
              </a:rPr>
              <a:t>実験の経験や技術者との意見交換を反映して、データの配信単位や配信形式を調整し、長期的に事業化できる技術仕様を確定</a:t>
            </a:r>
            <a:endParaRPr lang="en-US" altLang="ja-JP" sz="2000" dirty="0" smtClean="0">
              <a:latin typeface="HG丸ｺﾞｼｯｸM-PRO"/>
              <a:ea typeface="HG丸ｺﾞｼｯｸM-PRO"/>
              <a:cs typeface="HG丸ｺﾞｼｯｸM-PRO"/>
            </a:endParaRPr>
          </a:p>
          <a:p>
            <a:r>
              <a:rPr lang="ja-JP" altLang="en-US" sz="2000" dirty="0" smtClean="0">
                <a:latin typeface="HG丸ｺﾞｼｯｸM-PRO"/>
                <a:ea typeface="HG丸ｺﾞｼｯｸM-PRO"/>
                <a:cs typeface="HG丸ｺﾞｼｯｸM-PRO"/>
              </a:rPr>
              <a:t>研究開発基本計画に定められた平成</a:t>
            </a:r>
            <a:r>
              <a:rPr lang="en-US" altLang="ja-JP" sz="2000" dirty="0" smtClean="0">
                <a:latin typeface="HG丸ｺﾞｼｯｸM-PRO"/>
                <a:ea typeface="HG丸ｺﾞｼｯｸM-PRO"/>
                <a:cs typeface="HG丸ｺﾞｼｯｸM-PRO"/>
              </a:rPr>
              <a:t>30</a:t>
            </a:r>
            <a:r>
              <a:rPr lang="ja-JP" altLang="en-US" sz="2000" dirty="0" smtClean="0">
                <a:latin typeface="HG丸ｺﾞｼｯｸM-PRO"/>
                <a:ea typeface="HG丸ｺﾞｼｯｸM-PRO"/>
                <a:cs typeface="HG丸ｺﾞｼｯｸM-PRO"/>
              </a:rPr>
              <a:t>年までを目標に、基本測量成果の提供事業としてベクトルタイル提供を事業化</a:t>
            </a:r>
            <a:endParaRPr lang="en-US" altLang="ja-JP" sz="2000" dirty="0" smtClean="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16</a:t>
            </a:fld>
            <a:endParaRPr lang="en-US" altLang="ja-JP"/>
          </a:p>
        </p:txBody>
      </p:sp>
      <p:pic>
        <p:nvPicPr>
          <p:cNvPr id="5" name="図 4"/>
          <p:cNvPicPr>
            <a:picLocks noChangeAspect="1"/>
          </p:cNvPicPr>
          <p:nvPr/>
        </p:nvPicPr>
        <p:blipFill>
          <a:blip r:embed="rId2"/>
          <a:stretch>
            <a:fillRect/>
          </a:stretch>
        </p:blipFill>
        <p:spPr>
          <a:xfrm>
            <a:off x="521495" y="1340768"/>
            <a:ext cx="5634681" cy="3600400"/>
          </a:xfrm>
          <a:prstGeom prst="rect">
            <a:avLst/>
          </a:prstGeom>
        </p:spPr>
      </p:pic>
      <p:sp>
        <p:nvSpPr>
          <p:cNvPr id="6" name="正方形/長方形 5"/>
          <p:cNvSpPr/>
          <p:nvPr/>
        </p:nvSpPr>
        <p:spPr>
          <a:xfrm>
            <a:off x="6300192" y="1772816"/>
            <a:ext cx="273630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写真と注記の重ね合わせは状況把握に有効</a:t>
            </a:r>
            <a:endParaRPr kumimoji="1" lang="ja-JP" altLang="en-US" dirty="0">
              <a:solidFill>
                <a:srgbClr val="FF0000"/>
              </a:solidFill>
              <a:latin typeface="HG丸ｺﾞｼｯｸM-PRO"/>
              <a:ea typeface="HG丸ｺﾞｼｯｸM-PRO"/>
              <a:cs typeface="HG丸ｺﾞｼｯｸM-PRO"/>
            </a:endParaRPr>
          </a:p>
        </p:txBody>
      </p:sp>
      <p:sp>
        <p:nvSpPr>
          <p:cNvPr id="7" name="正方形/長方形 6"/>
          <p:cNvSpPr/>
          <p:nvPr/>
        </p:nvSpPr>
        <p:spPr>
          <a:xfrm>
            <a:off x="6300192" y="2924944"/>
            <a:ext cx="2736304" cy="1512168"/>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solidFill>
                  <a:srgbClr val="0000FF"/>
                </a:solidFill>
                <a:latin typeface="Courier"/>
                <a:ea typeface="HG丸ｺﾞｼｯｸM-PRO"/>
                <a:cs typeface="Courier"/>
              </a:rPr>
              <a:t>【</a:t>
            </a:r>
            <a:r>
              <a:rPr lang="ja-JP" altLang="en-US" dirty="0" smtClean="0">
                <a:solidFill>
                  <a:srgbClr val="0000FF"/>
                </a:solidFill>
                <a:latin typeface="Courier"/>
                <a:ea typeface="HG丸ｺﾞｼｯｸM-PRO"/>
                <a:cs typeface="Courier"/>
              </a:rPr>
              <a:t>被災前後比較</a:t>
            </a:r>
            <a:r>
              <a:rPr lang="en-US" altLang="ja-JP" dirty="0" smtClean="0">
                <a:solidFill>
                  <a:srgbClr val="0000FF"/>
                </a:solidFill>
                <a:latin typeface="Courier"/>
                <a:ea typeface="HG丸ｺﾞｼｯｸM-PRO"/>
                <a:cs typeface="Courier"/>
              </a:rPr>
              <a:t>】</a:t>
            </a:r>
          </a:p>
          <a:p>
            <a:pPr algn="ctr"/>
            <a:r>
              <a:rPr lang="en-US" altLang="ja-JP" dirty="0" smtClean="0">
                <a:solidFill>
                  <a:srgbClr val="0000FF"/>
                </a:solidFill>
                <a:latin typeface="Courier"/>
                <a:ea typeface="HG丸ｺﾞｼｯｸM-PRO"/>
                <a:cs typeface="Courier"/>
              </a:rPr>
              <a:t>http</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gsi-cyberjapan.github.io</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cmp</a:t>
            </a:r>
            <a:r>
              <a:rPr lang="en-US" altLang="ja-JP" dirty="0">
                <a:solidFill>
                  <a:srgbClr val="0000FF"/>
                </a:solidFill>
                <a:latin typeface="Courier"/>
                <a:ea typeface="HG丸ｺﾞｼｯｸM-PRO"/>
                <a:cs typeface="Courier"/>
              </a:rPr>
              <a:t>/</a:t>
            </a:r>
            <a:endParaRPr kumimoji="1" lang="ja-JP" altLang="en-US" dirty="0">
              <a:solidFill>
                <a:srgbClr val="0000FF"/>
              </a:solidFill>
              <a:latin typeface="Courier"/>
              <a:ea typeface="HG丸ｺﾞｼｯｸM-PRO"/>
              <a:cs typeface="Courier"/>
            </a:endParaRPr>
          </a:p>
        </p:txBody>
      </p:sp>
    </p:spTree>
    <p:extLst>
      <p:ext uri="{BB962C8B-B14F-4D97-AF65-F5344CB8AC3E}">
        <p14:creationId xmlns:p14="http://schemas.microsoft.com/office/powerpoint/2010/main" val="403105512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本日の流れ</a:t>
            </a:r>
            <a:endParaRPr kumimoji="1" lang="ja-JP" altLang="en-US" dirty="0"/>
          </a:p>
        </p:txBody>
      </p:sp>
      <p:sp>
        <p:nvSpPr>
          <p:cNvPr id="3" name="コンテンツ プレースホルダー 2"/>
          <p:cNvSpPr>
            <a:spLocks noGrp="1"/>
          </p:cNvSpPr>
          <p:nvPr>
            <p:ph idx="1"/>
          </p:nvPr>
        </p:nvSpPr>
        <p:spPr>
          <a:xfrm>
            <a:off x="518864" y="692696"/>
            <a:ext cx="8229600" cy="5976664"/>
          </a:xfrm>
        </p:spPr>
        <p:txBody>
          <a:bodyPr/>
          <a:lstStyle/>
          <a:p>
            <a:pPr marL="514350" indent="-514350">
              <a:buFont typeface="+mj-ea"/>
              <a:buAutoNum type="circleNumDbPlain"/>
            </a:pPr>
            <a:r>
              <a:rPr kumimoji="1" lang="ja-JP" altLang="en-US" dirty="0" smtClean="0">
                <a:solidFill>
                  <a:srgbClr val="FF0000"/>
                </a:solidFill>
              </a:rPr>
              <a:t>導入：ベクトルタイルの概要と未来</a:t>
            </a:r>
            <a:endParaRPr kumimoji="1" lang="en-US" altLang="ja-JP" dirty="0" smtClean="0">
              <a:solidFill>
                <a:srgbClr val="FF0000"/>
              </a:solidFill>
            </a:endParaRPr>
          </a:p>
          <a:p>
            <a:pPr marL="514350" indent="-514350">
              <a:buFont typeface="+mj-ea"/>
              <a:buAutoNum type="circleNumDbPlain"/>
            </a:pPr>
            <a:r>
              <a:rPr kumimoji="1" lang="en-US" altLang="ja-JP" dirty="0" err="1" smtClean="0"/>
              <a:t>GitHub</a:t>
            </a:r>
            <a:r>
              <a:rPr kumimoji="1" lang="ja-JP" altLang="en-US" dirty="0" smtClean="0"/>
              <a:t>から地理院地図をフォーク</a:t>
            </a:r>
            <a:r>
              <a:rPr lang="ja-JP" altLang="en-US" dirty="0" smtClean="0"/>
              <a:t>して</a:t>
            </a:r>
            <a:r>
              <a:rPr lang="ja-JP" altLang="en-US" dirty="0" smtClean="0"/>
              <a:t>、</a:t>
            </a:r>
            <a:r>
              <a:rPr lang="ja-JP" altLang="en-US" dirty="0" smtClean="0"/>
              <a:t>マイ</a:t>
            </a:r>
            <a:r>
              <a:rPr lang="ja-JP" altLang="en-US" dirty="0" smtClean="0"/>
              <a:t>地理院地図を</a:t>
            </a:r>
            <a:r>
              <a:rPr lang="ja-JP" altLang="en-US" dirty="0" smtClean="0"/>
              <a:t>作る</a:t>
            </a:r>
            <a:endParaRPr lang="en-US" altLang="ja-JP" dirty="0" smtClean="0"/>
          </a:p>
          <a:p>
            <a:pPr marL="514350" indent="-514350">
              <a:buFont typeface="+mj-ea"/>
              <a:buAutoNum type="circleNumDbPlain"/>
            </a:pPr>
            <a:r>
              <a:rPr lang="ja-JP" altLang="en-US" dirty="0" smtClean="0"/>
              <a:t>マイ地理院地図</a:t>
            </a:r>
            <a:r>
              <a:rPr lang="ja-JP" altLang="en-US" dirty="0" smtClean="0"/>
              <a:t>に</a:t>
            </a:r>
            <a:r>
              <a:rPr lang="ja-JP" altLang="en-US" dirty="0" smtClean="0"/>
              <a:t>インターネット上のタイルレイヤを加える</a:t>
            </a:r>
            <a:endParaRPr lang="en-US" altLang="ja-JP" dirty="0" smtClean="0"/>
          </a:p>
          <a:p>
            <a:pPr marL="514350" indent="-514350">
              <a:buFont typeface="+mj-ea"/>
              <a:buAutoNum type="circleNumDbPlain"/>
            </a:pPr>
            <a:r>
              <a:rPr lang="ja-JP" altLang="en-US" dirty="0" smtClean="0"/>
              <a:t>マイ地理院地図</a:t>
            </a:r>
            <a:r>
              <a:rPr lang="ja-JP" altLang="en-US" dirty="0" smtClean="0"/>
              <a:t>に</a:t>
            </a:r>
            <a:r>
              <a:rPr lang="ja-JP" altLang="en-US" dirty="0" smtClean="0"/>
              <a:t>簡単なベクトルデータを加える（ただしベクトルタイルとして）</a:t>
            </a:r>
            <a:endParaRPr lang="en-US" altLang="ja-JP" dirty="0" smtClean="0"/>
          </a:p>
          <a:p>
            <a:pPr marL="514350" indent="-514350">
              <a:buFont typeface="+mj-ea"/>
              <a:buAutoNum type="circleNumDbPlain"/>
            </a:pPr>
            <a:r>
              <a:rPr lang="ja-JP" altLang="en-US" dirty="0" smtClean="0"/>
              <a:t>地理院ベクトルタイルを素の</a:t>
            </a:r>
            <a:r>
              <a:rPr lang="en-US" altLang="ja-JP" dirty="0" smtClean="0"/>
              <a:t>Leaflet</a:t>
            </a:r>
            <a:r>
              <a:rPr lang="ja-JP" altLang="en-US" dirty="0" smtClean="0"/>
              <a:t>サイトに表示してみる。</a:t>
            </a:r>
            <a:endParaRPr lang="en-US" altLang="ja-JP" dirty="0" smtClean="0"/>
          </a:p>
          <a:p>
            <a:pPr marL="514350" indent="-514350">
              <a:buFont typeface="+mj-ea"/>
              <a:buAutoNum type="circleNumDbPlain"/>
            </a:pPr>
            <a:r>
              <a:rPr lang="ja-JP" altLang="en-US" dirty="0" smtClean="0"/>
              <a:t>地理院ベクトルタイルの表示内容を調整する</a:t>
            </a:r>
            <a:endParaRPr lang="en-US" altLang="ja-JP" dirty="0" smtClean="0"/>
          </a:p>
          <a:p>
            <a:pPr marL="514350" indent="-514350">
              <a:buFont typeface="+mj-ea"/>
              <a:buAutoNum type="circleNumDbPlain"/>
            </a:pPr>
            <a:endParaRPr lang="ja-JP" altLang="en-US" dirty="0" smtClean="0"/>
          </a:p>
        </p:txBody>
      </p:sp>
      <p:sp>
        <p:nvSpPr>
          <p:cNvPr id="4" name="スライド番号プレースホルダー 3"/>
          <p:cNvSpPr>
            <a:spLocks noGrp="1"/>
          </p:cNvSpPr>
          <p:nvPr>
            <p:ph type="sldNum" sz="quarter" idx="12"/>
          </p:nvPr>
        </p:nvSpPr>
        <p:spPr/>
        <p:txBody>
          <a:bodyPr/>
          <a:lstStyle/>
          <a:p>
            <a:pPr>
              <a:defRPr/>
            </a:pPr>
            <a:fld id="{7BDE7F79-B788-EF47-92C0-E4468BC66B4F}" type="slidenum">
              <a:rPr lang="en-US" altLang="ja-JP" smtClean="0"/>
              <a:pPr>
                <a:defRPr/>
              </a:pPr>
              <a:t>2</a:t>
            </a:fld>
            <a:endParaRPr lang="en-US" altLang="ja-JP"/>
          </a:p>
        </p:txBody>
      </p:sp>
    </p:spTree>
    <p:extLst>
      <p:ext uri="{BB962C8B-B14F-4D97-AF65-F5344CB8AC3E}">
        <p14:creationId xmlns:p14="http://schemas.microsoft.com/office/powerpoint/2010/main" val="100901251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地理院</a:t>
            </a:r>
            <a:r>
              <a:rPr lang="ja-JP" altLang="en-US" dirty="0" smtClean="0"/>
              <a:t>地図　</a:t>
            </a:r>
            <a:r>
              <a:rPr lang="en-US" altLang="ja-JP" dirty="0" smtClean="0"/>
              <a:t>http://maps.gsi.go.jp/</a:t>
            </a:r>
            <a:endParaRPr kumimoji="1" lang="ja-JP" altLang="en-US" dirty="0"/>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3</a:t>
            </a:fld>
            <a:endParaRPr lang="en-US" altLang="ja-JP"/>
          </a:p>
        </p:txBody>
      </p:sp>
      <p:sp>
        <p:nvSpPr>
          <p:cNvPr id="5" name="コンテンツ プレースホルダー 2"/>
          <p:cNvSpPr>
            <a:spLocks noGrp="1"/>
          </p:cNvSpPr>
          <p:nvPr/>
        </p:nvSpPr>
        <p:spPr bwMode="auto">
          <a:xfrm>
            <a:off x="179512" y="764704"/>
            <a:ext cx="8784976" cy="1296144"/>
          </a:xfrm>
          <a:prstGeom prst="rect">
            <a:avLst/>
          </a:prstGeom>
          <a:solidFill>
            <a:srgbClr val="FFF3E9"/>
          </a:solidFill>
          <a:ln>
            <a:solidFill>
              <a:schemeClr val="tx1"/>
            </a:solidFill>
          </a:ln>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None/>
            </a:pPr>
            <a:r>
              <a:rPr lang="ja-JP" altLang="en-US" sz="2200" dirty="0" smtClean="0">
                <a:latin typeface="HG丸ｺﾞｼｯｸM-PRO"/>
                <a:ea typeface="HG丸ｺﾞｼｯｸM-PRO"/>
                <a:cs typeface="HG丸ｺﾞｼｯｸM-PRO"/>
              </a:rPr>
              <a:t>電子地形図を含む、ウェブ向け</a:t>
            </a:r>
            <a:r>
              <a:rPr lang="ja-JP" altLang="en-US" sz="2200" dirty="0">
                <a:latin typeface="HG丸ｺﾞｼｯｸM-PRO"/>
                <a:ea typeface="HG丸ｺﾞｼｯｸM-PRO"/>
                <a:cs typeface="HG丸ｺﾞｼｯｸM-PRO"/>
              </a:rPr>
              <a:t>地図</a:t>
            </a:r>
            <a:r>
              <a:rPr lang="ja-JP" altLang="en-US" sz="2200" dirty="0" smtClean="0">
                <a:latin typeface="HG丸ｺﾞｼｯｸM-PRO"/>
                <a:ea typeface="HG丸ｺﾞｼｯｸM-PRO"/>
                <a:cs typeface="HG丸ｺﾞｼｯｸM-PRO"/>
              </a:rPr>
              <a:t>データ「</a:t>
            </a:r>
            <a:r>
              <a:rPr lang="ja-JP" altLang="en-US" sz="2200" dirty="0" smtClean="0">
                <a:solidFill>
                  <a:srgbClr val="FF0000"/>
                </a:solidFill>
                <a:latin typeface="HG丸ｺﾞｼｯｸM-PRO"/>
                <a:ea typeface="HG丸ｺﾞｼｯｸM-PRO"/>
                <a:cs typeface="HG丸ｺﾞｼｯｸM-PRO"/>
              </a:rPr>
              <a:t>地理院タイル</a:t>
            </a:r>
            <a:r>
              <a:rPr lang="ja-JP" altLang="en-US" sz="2200" dirty="0" smtClean="0">
                <a:latin typeface="HG丸ｺﾞｼｯｸM-PRO"/>
                <a:ea typeface="HG丸ｺﾞｼｯｸM-PRO"/>
                <a:cs typeface="HG丸ｺﾞｼｯｸM-PRO"/>
              </a:rPr>
              <a:t>」を提供。</a:t>
            </a:r>
            <a:endParaRPr lang="en-US" altLang="ja-JP" sz="2200" dirty="0">
              <a:latin typeface="HG丸ｺﾞｼｯｸM-PRO"/>
              <a:ea typeface="HG丸ｺﾞｼｯｸM-PRO"/>
              <a:cs typeface="HG丸ｺﾞｼｯｸM-PRO"/>
            </a:endParaRPr>
          </a:p>
          <a:p>
            <a:pPr marL="0" indent="0">
              <a:buNone/>
            </a:pPr>
            <a:r>
              <a:rPr lang="ja-JP" altLang="en-US" sz="2200" dirty="0" smtClean="0">
                <a:latin typeface="HG丸ｺﾞｼｯｸM-PRO"/>
                <a:ea typeface="HG丸ｺﾞｼｯｸM-PRO"/>
                <a:cs typeface="HG丸ｺﾞｼｯｸM-PRO"/>
              </a:rPr>
              <a:t>その利用のショーケースとして</a:t>
            </a:r>
            <a:r>
              <a:rPr lang="ja-JP" altLang="en-US" sz="2200" dirty="0" smtClean="0">
                <a:solidFill>
                  <a:srgbClr val="FF0000"/>
                </a:solidFill>
                <a:latin typeface="HG丸ｺﾞｼｯｸM-PRO"/>
                <a:ea typeface="HG丸ｺﾞｼｯｸM-PRO"/>
                <a:cs typeface="HG丸ｺﾞｼｯｸM-PRO"/>
              </a:rPr>
              <a:t>国土地理院のウェブ地図</a:t>
            </a:r>
            <a:r>
              <a:rPr lang="ja-JP" altLang="en-US" sz="2200" dirty="0" smtClean="0">
                <a:latin typeface="HG丸ｺﾞｼｯｸM-PRO"/>
                <a:ea typeface="HG丸ｺﾞｼｯｸM-PRO"/>
                <a:cs typeface="HG丸ｺﾞｼｯｸM-PRO"/>
              </a:rPr>
              <a:t>として運営。</a:t>
            </a:r>
            <a:endParaRPr lang="en-US" altLang="ja-JP" sz="2200" dirty="0" smtClean="0">
              <a:latin typeface="HG丸ｺﾞｼｯｸM-PRO"/>
              <a:ea typeface="HG丸ｺﾞｼｯｸM-PRO"/>
              <a:cs typeface="HG丸ｺﾞｼｯｸM-PRO"/>
            </a:endParaRPr>
          </a:p>
          <a:p>
            <a:pPr marL="0" indent="0">
              <a:buNone/>
            </a:pPr>
            <a:r>
              <a:rPr lang="ja-JP" altLang="en-US" sz="2200" dirty="0" smtClean="0">
                <a:latin typeface="HG丸ｺﾞｼｯｸM-PRO"/>
                <a:ea typeface="HG丸ｺﾞｼｯｸM-PRO"/>
                <a:cs typeface="HG丸ｺﾞｼｯｸM-PRO"/>
              </a:rPr>
              <a:t>国土地理院が捉える日本の姿を、ウェブを通じて日本や世界に提供。</a:t>
            </a:r>
            <a:endParaRPr lang="en-US" altLang="ja-JP" sz="2200" dirty="0">
              <a:latin typeface="HG丸ｺﾞｼｯｸM-PRO"/>
              <a:ea typeface="HG丸ｺﾞｼｯｸM-PRO"/>
              <a:cs typeface="HG丸ｺﾞｼｯｸM-PRO"/>
            </a:endParaRPr>
          </a:p>
        </p:txBody>
      </p:sp>
      <p:sp>
        <p:nvSpPr>
          <p:cNvPr id="6" name="テキスト ボックス 4"/>
          <p:cNvSpPr txBox="1"/>
          <p:nvPr/>
        </p:nvSpPr>
        <p:spPr>
          <a:xfrm>
            <a:off x="3935095" y="5347242"/>
            <a:ext cx="184666" cy="369332"/>
          </a:xfrm>
          <a:prstGeom prst="rect">
            <a:avLst/>
          </a:prstGeom>
          <a:noFill/>
        </p:spPr>
        <p:txBody>
          <a:bodyPr wrap="none" rtlCol="0">
            <a:spAutoFit/>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kumimoji="1" lang="ja-JP" altLang="en-US" dirty="0"/>
          </a:p>
        </p:txBody>
      </p:sp>
      <p:pic>
        <p:nvPicPr>
          <p:cNvPr id="7" name="図 6"/>
          <p:cNvPicPr>
            <a:picLocks noChangeAspect="1"/>
          </p:cNvPicPr>
          <p:nvPr/>
        </p:nvPicPr>
        <p:blipFill>
          <a:blip r:embed="rId2"/>
          <a:stretch>
            <a:fillRect/>
          </a:stretch>
        </p:blipFill>
        <p:spPr>
          <a:xfrm>
            <a:off x="4757051" y="4414064"/>
            <a:ext cx="3941085" cy="2128549"/>
          </a:xfrm>
          <a:prstGeom prst="rect">
            <a:avLst/>
          </a:prstGeom>
        </p:spPr>
      </p:pic>
      <p:pic>
        <p:nvPicPr>
          <p:cNvPr id="8" name="図 7"/>
          <p:cNvPicPr>
            <a:picLocks noChangeAspect="1"/>
          </p:cNvPicPr>
          <p:nvPr/>
        </p:nvPicPr>
        <p:blipFill>
          <a:blip r:embed="rId3"/>
          <a:stretch>
            <a:fillRect/>
          </a:stretch>
        </p:blipFill>
        <p:spPr>
          <a:xfrm>
            <a:off x="4765038" y="2204864"/>
            <a:ext cx="3938828" cy="2125659"/>
          </a:xfrm>
          <a:prstGeom prst="rect">
            <a:avLst/>
          </a:prstGeom>
        </p:spPr>
      </p:pic>
      <p:pic>
        <p:nvPicPr>
          <p:cNvPr id="9" name="図 8"/>
          <p:cNvPicPr>
            <a:picLocks noChangeAspect="1"/>
          </p:cNvPicPr>
          <p:nvPr/>
        </p:nvPicPr>
        <p:blipFill>
          <a:blip r:embed="rId4"/>
          <a:stretch>
            <a:fillRect/>
          </a:stretch>
        </p:blipFill>
        <p:spPr>
          <a:xfrm>
            <a:off x="539552" y="2204864"/>
            <a:ext cx="3960440" cy="2153923"/>
          </a:xfrm>
          <a:prstGeom prst="rect">
            <a:avLst/>
          </a:prstGeom>
        </p:spPr>
      </p:pic>
      <p:pic>
        <p:nvPicPr>
          <p:cNvPr id="10" name="図 9"/>
          <p:cNvPicPr>
            <a:picLocks noChangeAspect="1"/>
          </p:cNvPicPr>
          <p:nvPr/>
        </p:nvPicPr>
        <p:blipFill>
          <a:blip r:embed="rId5"/>
          <a:stretch>
            <a:fillRect/>
          </a:stretch>
        </p:blipFill>
        <p:spPr>
          <a:xfrm>
            <a:off x="539552" y="4413526"/>
            <a:ext cx="3960440" cy="2144327"/>
          </a:xfrm>
          <a:prstGeom prst="rect">
            <a:avLst/>
          </a:prstGeom>
        </p:spPr>
      </p:pic>
      <p:sp>
        <p:nvSpPr>
          <p:cNvPr id="3" name="テキスト ボックス 2"/>
          <p:cNvSpPr txBox="1"/>
          <p:nvPr/>
        </p:nvSpPr>
        <p:spPr>
          <a:xfrm>
            <a:off x="3347864" y="3789040"/>
            <a:ext cx="1031051" cy="430887"/>
          </a:xfrm>
          <a:prstGeom prst="rect">
            <a:avLst/>
          </a:prstGeom>
          <a:noFill/>
        </p:spPr>
        <p:txBody>
          <a:bodyPr wrap="none" rtlCol="0">
            <a:spAutoFit/>
          </a:bodyPr>
          <a:lstStyle/>
          <a:p>
            <a:r>
              <a:rPr kumimoji="1" lang="ja-JP" altLang="en-US" sz="2200" dirty="0" smtClean="0">
                <a:latin typeface="HG丸ｺﾞｼｯｸM-PRO"/>
                <a:ea typeface="HG丸ｺﾞｼｯｸM-PRO"/>
                <a:cs typeface="HG丸ｺﾞｼｯｸM-PRO"/>
              </a:rPr>
              <a:t>地形図</a:t>
            </a:r>
            <a:endParaRPr kumimoji="1" lang="ja-JP" altLang="en-US" sz="2200" dirty="0">
              <a:latin typeface="HG丸ｺﾞｼｯｸM-PRO"/>
              <a:ea typeface="HG丸ｺﾞｼｯｸM-PRO"/>
              <a:cs typeface="HG丸ｺﾞｼｯｸM-PRO"/>
            </a:endParaRPr>
          </a:p>
        </p:txBody>
      </p:sp>
      <p:sp>
        <p:nvSpPr>
          <p:cNvPr id="11" name="テキスト ボックス 10"/>
          <p:cNvSpPr txBox="1"/>
          <p:nvPr/>
        </p:nvSpPr>
        <p:spPr>
          <a:xfrm>
            <a:off x="7279461" y="2348880"/>
            <a:ext cx="748923" cy="430887"/>
          </a:xfrm>
          <a:prstGeom prst="rect">
            <a:avLst/>
          </a:prstGeom>
          <a:noFill/>
        </p:spPr>
        <p:txBody>
          <a:bodyPr wrap="none" rtlCol="0">
            <a:spAutoFit/>
          </a:bodyPr>
          <a:lstStyle/>
          <a:p>
            <a:r>
              <a:rPr kumimoji="1" lang="ja-JP" altLang="en-US" sz="2200" dirty="0" smtClean="0">
                <a:latin typeface="HG丸ｺﾞｼｯｸM-PRO"/>
                <a:ea typeface="HG丸ｺﾞｼｯｸM-PRO"/>
                <a:cs typeface="HG丸ｺﾞｼｯｸM-PRO"/>
              </a:rPr>
              <a:t>写真</a:t>
            </a:r>
            <a:endParaRPr kumimoji="1" lang="ja-JP" altLang="en-US" sz="2200" dirty="0">
              <a:latin typeface="HG丸ｺﾞｼｯｸM-PRO"/>
              <a:ea typeface="HG丸ｺﾞｼｯｸM-PRO"/>
              <a:cs typeface="HG丸ｺﾞｼｯｸM-PRO"/>
            </a:endParaRPr>
          </a:p>
        </p:txBody>
      </p:sp>
      <p:sp>
        <p:nvSpPr>
          <p:cNvPr id="12" name="テキスト ボックス 11"/>
          <p:cNvSpPr txBox="1"/>
          <p:nvPr/>
        </p:nvSpPr>
        <p:spPr>
          <a:xfrm>
            <a:off x="3131840" y="4941168"/>
            <a:ext cx="1313180" cy="430887"/>
          </a:xfrm>
          <a:prstGeom prst="rect">
            <a:avLst/>
          </a:prstGeom>
          <a:noFill/>
        </p:spPr>
        <p:txBody>
          <a:bodyPr wrap="none" rtlCol="0">
            <a:spAutoFit/>
          </a:bodyPr>
          <a:lstStyle/>
          <a:p>
            <a:r>
              <a:rPr kumimoji="1" lang="ja-JP" altLang="en-US" sz="2200" dirty="0" smtClean="0">
                <a:latin typeface="HG丸ｺﾞｼｯｸM-PRO"/>
                <a:ea typeface="HG丸ｺﾞｼｯｸM-PRO"/>
                <a:cs typeface="HG丸ｺﾞｼｯｸM-PRO"/>
              </a:rPr>
              <a:t>地形分類</a:t>
            </a:r>
            <a:endParaRPr kumimoji="1" lang="ja-JP" altLang="en-US" sz="2200" dirty="0">
              <a:latin typeface="HG丸ｺﾞｼｯｸM-PRO"/>
              <a:ea typeface="HG丸ｺﾞｼｯｸM-PRO"/>
              <a:cs typeface="HG丸ｺﾞｼｯｸM-PRO"/>
            </a:endParaRPr>
          </a:p>
        </p:txBody>
      </p:sp>
      <p:sp>
        <p:nvSpPr>
          <p:cNvPr id="13" name="テキスト ボックス 12"/>
          <p:cNvSpPr txBox="1"/>
          <p:nvPr/>
        </p:nvSpPr>
        <p:spPr>
          <a:xfrm>
            <a:off x="4788024" y="5517232"/>
            <a:ext cx="1313180" cy="430887"/>
          </a:xfrm>
          <a:prstGeom prst="rect">
            <a:avLst/>
          </a:prstGeom>
          <a:noFill/>
        </p:spPr>
        <p:txBody>
          <a:bodyPr wrap="none" rtlCol="0">
            <a:spAutoFit/>
          </a:bodyPr>
          <a:lstStyle/>
          <a:p>
            <a:r>
              <a:rPr kumimoji="1" lang="ja-JP" altLang="en-US" sz="2200" dirty="0" smtClean="0">
                <a:latin typeface="HG丸ｺﾞｼｯｸM-PRO"/>
                <a:ea typeface="HG丸ｺﾞｼｯｸM-PRO"/>
                <a:cs typeface="HG丸ｺﾞｼｯｸM-PRO"/>
              </a:rPr>
              <a:t>災害情報</a:t>
            </a:r>
            <a:endParaRPr kumimoji="1" lang="ja-JP" altLang="en-US" sz="2200" dirty="0">
              <a:latin typeface="HG丸ｺﾞｼｯｸM-PRO"/>
              <a:ea typeface="HG丸ｺﾞｼｯｸM-PRO"/>
              <a:cs typeface="HG丸ｺﾞｼｯｸM-PRO"/>
            </a:endParaRPr>
          </a:p>
        </p:txBody>
      </p:sp>
    </p:spTree>
    <p:extLst>
      <p:ext uri="{BB962C8B-B14F-4D97-AF65-F5344CB8AC3E}">
        <p14:creationId xmlns:p14="http://schemas.microsoft.com/office/powerpoint/2010/main" val="31592568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３つの施策と３つの</a:t>
            </a:r>
            <a:r>
              <a:rPr lang="en-US" altLang="en-US" dirty="0" smtClean="0"/>
              <a:t>技術</a:t>
            </a:r>
            <a:endParaRPr kumimoji="1" lang="ja-JP" altLang="en-US" dirty="0"/>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4</a:t>
            </a:fld>
            <a:endParaRPr lang="en-US" altLang="ja-JP"/>
          </a:p>
        </p:txBody>
      </p:sp>
      <p:sp>
        <p:nvSpPr>
          <p:cNvPr id="7" name="コンテンツ プレースホルダー 2"/>
          <p:cNvSpPr txBox="1">
            <a:spLocks/>
          </p:cNvSpPr>
          <p:nvPr/>
        </p:nvSpPr>
        <p:spPr bwMode="auto">
          <a:xfrm>
            <a:off x="107504" y="1124745"/>
            <a:ext cx="8928992" cy="2088231"/>
          </a:xfrm>
          <a:prstGeom prst="rect">
            <a:avLst/>
          </a:prstGeom>
          <a:solidFill>
            <a:srgbClr val="FFFFCC"/>
          </a:solidFill>
          <a:ln>
            <a:solidFill>
              <a:schemeClr val="bg1">
                <a:lumMod val="65000"/>
              </a:schemeClr>
            </a:solidFill>
          </a:ln>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sz="2200" kern="0" dirty="0" smtClean="0">
                <a:latin typeface="HG丸ｺﾞｼｯｸM-PRO"/>
                <a:ea typeface="HG丸ｺﾞｼｯｸM-PRO"/>
                <a:cs typeface="HG丸ｺﾞｼｯｸM-PRO"/>
              </a:rPr>
              <a:t>地理院タイルの活用を推進するための</a:t>
            </a:r>
            <a:r>
              <a:rPr lang="ja-JP" altLang="en-US" sz="2200" kern="0" dirty="0">
                <a:latin typeface="HG丸ｺﾞｼｯｸM-PRO"/>
                <a:ea typeface="HG丸ｺﾞｼｯｸM-PRO"/>
                <a:cs typeface="HG丸ｺﾞｼｯｸM-PRO"/>
              </a:rPr>
              <a:t>３</a:t>
            </a:r>
            <a:r>
              <a:rPr lang="ja-JP" altLang="en-US" sz="2200" kern="0" dirty="0" smtClean="0">
                <a:latin typeface="HG丸ｺﾞｼｯｸM-PRO"/>
                <a:ea typeface="HG丸ｺﾞｼｯｸM-PRO"/>
                <a:cs typeface="HG丸ｺﾞｼｯｸM-PRO"/>
              </a:rPr>
              <a:t>つの施策</a:t>
            </a:r>
            <a:endParaRPr lang="en-US" altLang="ja-JP" sz="2200" kern="0" dirty="0" smtClean="0">
              <a:latin typeface="HG丸ｺﾞｼｯｸM-PRO"/>
              <a:ea typeface="HG丸ｺﾞｼｯｸM-PRO"/>
              <a:cs typeface="HG丸ｺﾞｼｯｸM-PRO"/>
            </a:endParaRPr>
          </a:p>
          <a:p>
            <a:pPr marL="0" indent="0">
              <a:buFontTx/>
              <a:buNone/>
            </a:pPr>
            <a:r>
              <a:rPr lang="ja-JP" altLang="en-US" sz="2200" kern="0" dirty="0" smtClean="0">
                <a:solidFill>
                  <a:srgbClr val="FF0000"/>
                </a:solidFill>
                <a:latin typeface="HG丸ｺﾞｼｯｸM-PRO"/>
                <a:ea typeface="HG丸ｺﾞｼｯｸM-PRO"/>
                <a:cs typeface="HG丸ｺﾞｼｯｸM-PRO"/>
              </a:rPr>
              <a:t>①オープンデータ施策</a:t>
            </a:r>
            <a:r>
              <a:rPr lang="en-US" altLang="ja-JP" sz="2200" kern="0" dirty="0" smtClean="0">
                <a:latin typeface="HG丸ｺﾞｼｯｸM-PRO"/>
                <a:ea typeface="HG丸ｺﾞｼｯｸM-PRO"/>
                <a:cs typeface="HG丸ｺﾞｼｯｸM-PRO"/>
              </a:rPr>
              <a:t>	</a:t>
            </a:r>
            <a:r>
              <a:rPr lang="ja-JP" altLang="en-US" sz="2200" kern="0" dirty="0" smtClean="0">
                <a:solidFill>
                  <a:schemeClr val="bg1">
                    <a:lumMod val="50000"/>
                  </a:schemeClr>
                </a:solidFill>
                <a:latin typeface="HG丸ｺﾞｼｯｸM-PRO"/>
                <a:ea typeface="HG丸ｺﾞｼｯｸM-PRO"/>
                <a:cs typeface="HG丸ｺﾞｼｯｸM-PRO"/>
              </a:rPr>
              <a:t>政府戦略に基づき使いやすく提供する</a:t>
            </a:r>
            <a:endParaRPr lang="en-US" altLang="ja-JP" sz="2200" kern="0" dirty="0" smtClean="0">
              <a:solidFill>
                <a:schemeClr val="bg1">
                  <a:lumMod val="50000"/>
                </a:schemeClr>
              </a:solidFill>
              <a:latin typeface="HG丸ｺﾞｼｯｸM-PRO"/>
              <a:ea typeface="HG丸ｺﾞｼｯｸM-PRO"/>
              <a:cs typeface="HG丸ｺﾞｼｯｸM-PRO"/>
            </a:endParaRPr>
          </a:p>
          <a:p>
            <a:pPr marL="0" indent="0">
              <a:buFontTx/>
              <a:buNone/>
            </a:pPr>
            <a:r>
              <a:rPr lang="ja-JP" altLang="en-US" sz="2200" kern="0" dirty="0">
                <a:solidFill>
                  <a:srgbClr val="FF0000"/>
                </a:solidFill>
                <a:latin typeface="HG丸ｺﾞｼｯｸM-PRO"/>
                <a:ea typeface="HG丸ｺﾞｼｯｸM-PRO"/>
                <a:cs typeface="HG丸ｺﾞｼｯｸM-PRO"/>
              </a:rPr>
              <a:t>②</a:t>
            </a:r>
            <a:r>
              <a:rPr lang="ja-JP" altLang="en-US" sz="2200" kern="0" dirty="0" smtClean="0">
                <a:solidFill>
                  <a:srgbClr val="FF0000"/>
                </a:solidFill>
                <a:latin typeface="HG丸ｺﾞｼｯｸM-PRO"/>
                <a:ea typeface="HG丸ｺﾞｼｯｸM-PRO"/>
                <a:cs typeface="HG丸ｺﾞｼｯｸM-PRO"/>
              </a:rPr>
              <a:t>オープンソース施策</a:t>
            </a:r>
            <a:r>
              <a:rPr lang="en-US" altLang="ja-JP" sz="2200" kern="0" dirty="0" smtClean="0">
                <a:latin typeface="HG丸ｺﾞｼｯｸM-PRO"/>
                <a:ea typeface="HG丸ｺﾞｼｯｸM-PRO"/>
                <a:cs typeface="HG丸ｺﾞｼｯｸM-PRO"/>
              </a:rPr>
              <a:t>	</a:t>
            </a:r>
            <a:r>
              <a:rPr lang="ja-JP" altLang="en-US" sz="2200" kern="0" dirty="0" smtClean="0">
                <a:solidFill>
                  <a:srgbClr val="7F7F7F"/>
                </a:solidFill>
                <a:latin typeface="HG丸ｺﾞｼｯｸM-PRO"/>
                <a:ea typeface="HG丸ｺﾞｼｯｸM-PRO"/>
                <a:cs typeface="HG丸ｺﾞｼｯｸM-PRO"/>
              </a:rPr>
              <a:t>オープンソースを利用し、提供する</a:t>
            </a:r>
            <a:endParaRPr lang="en-US" altLang="ja-JP" sz="2200" kern="0" dirty="0" smtClean="0">
              <a:solidFill>
                <a:srgbClr val="7F7F7F"/>
              </a:solidFill>
              <a:latin typeface="HG丸ｺﾞｼｯｸM-PRO"/>
              <a:ea typeface="HG丸ｺﾞｼｯｸM-PRO"/>
              <a:cs typeface="HG丸ｺﾞｼｯｸM-PRO"/>
            </a:endParaRPr>
          </a:p>
          <a:p>
            <a:pPr marL="0" indent="0">
              <a:buFontTx/>
              <a:buNone/>
            </a:pPr>
            <a:r>
              <a:rPr lang="ja-JP" altLang="en-US" sz="2200" kern="0" dirty="0" smtClean="0">
                <a:solidFill>
                  <a:srgbClr val="FF0000"/>
                </a:solidFill>
                <a:latin typeface="HG丸ｺﾞｼｯｸM-PRO"/>
                <a:ea typeface="HG丸ｺﾞｼｯｸM-PRO"/>
                <a:cs typeface="HG丸ｺﾞｼｯｸM-PRO"/>
              </a:rPr>
              <a:t>③オープンイノベーション施策</a:t>
            </a:r>
            <a:endParaRPr lang="en-US" altLang="ja-JP" sz="2200" kern="0" dirty="0" smtClean="0">
              <a:solidFill>
                <a:srgbClr val="FF0000"/>
              </a:solidFill>
              <a:latin typeface="HG丸ｺﾞｼｯｸM-PRO"/>
              <a:ea typeface="HG丸ｺﾞｼｯｸM-PRO"/>
              <a:cs typeface="HG丸ｺﾞｼｯｸM-PRO"/>
            </a:endParaRPr>
          </a:p>
          <a:p>
            <a:pPr marL="0" indent="0">
              <a:buFontTx/>
              <a:buNone/>
            </a:pPr>
            <a:r>
              <a:rPr lang="ja-JP" altLang="en-US" sz="2200" kern="0" dirty="0">
                <a:solidFill>
                  <a:srgbClr val="7F7F7F"/>
                </a:solidFill>
                <a:latin typeface="HG丸ｺﾞｼｯｸM-PRO"/>
                <a:ea typeface="HG丸ｺﾞｼｯｸM-PRO"/>
                <a:cs typeface="HG丸ｺﾞｼｯｸM-PRO"/>
              </a:rPr>
              <a:t>　</a:t>
            </a:r>
            <a:r>
              <a:rPr lang="ja-JP" altLang="en-US" sz="2200" kern="0" dirty="0" smtClean="0">
                <a:solidFill>
                  <a:srgbClr val="7F7F7F"/>
                </a:solidFill>
                <a:latin typeface="HG丸ｺﾞｼｯｸM-PRO"/>
                <a:ea typeface="HG丸ｺﾞｼｯｸM-PRO"/>
                <a:cs typeface="HG丸ｺﾞｼｯｸM-PRO"/>
              </a:rPr>
              <a:t>　　産学官連携を積極活用し、</a:t>
            </a:r>
            <a:r>
              <a:rPr lang="ja-JP" altLang="en-US" sz="2200" kern="0" dirty="0">
                <a:solidFill>
                  <a:srgbClr val="7F7F7F"/>
                </a:solidFill>
                <a:latin typeface="HG丸ｺﾞｼｯｸM-PRO"/>
                <a:ea typeface="HG丸ｺﾞｼｯｸM-PRO"/>
                <a:cs typeface="HG丸ｺﾞｼｯｸM-PRO"/>
              </a:rPr>
              <a:t>イノベーティブ</a:t>
            </a:r>
            <a:r>
              <a:rPr lang="ja-JP" altLang="en-US" sz="2200" kern="0" dirty="0" smtClean="0">
                <a:solidFill>
                  <a:srgbClr val="7F7F7F"/>
                </a:solidFill>
                <a:latin typeface="HG丸ｺﾞｼｯｸM-PRO"/>
                <a:ea typeface="HG丸ｺﾞｼｯｸM-PRO"/>
                <a:cs typeface="HG丸ｺﾞｼｯｸM-PRO"/>
              </a:rPr>
              <a:t>な成果を追求する</a:t>
            </a:r>
            <a:endParaRPr lang="en-US" altLang="ja-JP" sz="2200" kern="0" dirty="0" smtClean="0">
              <a:solidFill>
                <a:srgbClr val="7F7F7F"/>
              </a:solidFill>
              <a:latin typeface="HG丸ｺﾞｼｯｸM-PRO"/>
              <a:ea typeface="HG丸ｺﾞｼｯｸM-PRO"/>
              <a:cs typeface="HG丸ｺﾞｼｯｸM-PRO"/>
            </a:endParaRPr>
          </a:p>
        </p:txBody>
      </p:sp>
      <p:sp>
        <p:nvSpPr>
          <p:cNvPr id="8" name="コンテンツ プレースホルダー 2"/>
          <p:cNvSpPr txBox="1">
            <a:spLocks/>
          </p:cNvSpPr>
          <p:nvPr/>
        </p:nvSpPr>
        <p:spPr bwMode="auto">
          <a:xfrm>
            <a:off x="107504" y="3645024"/>
            <a:ext cx="8928992" cy="2088232"/>
          </a:xfrm>
          <a:prstGeom prst="rect">
            <a:avLst/>
          </a:prstGeom>
          <a:solidFill>
            <a:srgbClr val="FFFFCC"/>
          </a:solidFill>
          <a:ln w="9525">
            <a:solidFill>
              <a:schemeClr val="bg1">
                <a:lumMod val="65000"/>
              </a:schemeClr>
            </a:solidFill>
            <a:miter lim="800000"/>
            <a:headEnd/>
            <a:tailEnd/>
          </a:ln>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sz="2200" dirty="0" smtClean="0">
                <a:latin typeface="HG丸ｺﾞｼｯｸM-PRO"/>
                <a:ea typeface="HG丸ｺﾞｼｯｸM-PRO"/>
                <a:cs typeface="HG丸ｺﾞｼｯｸM-PRO"/>
              </a:rPr>
              <a:t>地理院地図の今後を方向付ける</a:t>
            </a:r>
            <a:r>
              <a:rPr lang="en-US" altLang="ja-JP" sz="2200" dirty="0" smtClean="0">
                <a:latin typeface="HG丸ｺﾞｼｯｸM-PRO"/>
                <a:ea typeface="HG丸ｺﾞｼｯｸM-PRO"/>
                <a:cs typeface="HG丸ｺﾞｼｯｸM-PRO"/>
              </a:rPr>
              <a:t>3</a:t>
            </a:r>
            <a:r>
              <a:rPr lang="ja-JP" altLang="en-US" sz="2200" dirty="0" smtClean="0">
                <a:latin typeface="HG丸ｺﾞｼｯｸM-PRO"/>
                <a:ea typeface="HG丸ｺﾞｼｯｸM-PRO"/>
                <a:cs typeface="HG丸ｺﾞｼｯｸM-PRO"/>
              </a:rPr>
              <a:t>つの技術</a:t>
            </a:r>
            <a:endParaRPr lang="en-US" altLang="ja-JP" sz="2200" dirty="0" smtClean="0">
              <a:latin typeface="HG丸ｺﾞｼｯｸM-PRO"/>
              <a:ea typeface="HG丸ｺﾞｼｯｸM-PRO"/>
              <a:cs typeface="HG丸ｺﾞｼｯｸM-PRO"/>
            </a:endParaRPr>
          </a:p>
          <a:p>
            <a:pPr marL="0" indent="0">
              <a:buFontTx/>
              <a:buNone/>
            </a:pPr>
            <a:r>
              <a:rPr lang="ja-JP" altLang="en-US" sz="2200" dirty="0">
                <a:solidFill>
                  <a:srgbClr val="FF0000"/>
                </a:solidFill>
                <a:latin typeface="HG丸ｺﾞｼｯｸM-PRO"/>
                <a:ea typeface="HG丸ｺﾞｼｯｸM-PRO"/>
                <a:cs typeface="HG丸ｺﾞｼｯｸM-PRO"/>
              </a:rPr>
              <a:t>①</a:t>
            </a:r>
            <a:r>
              <a:rPr lang="ja-JP" altLang="en-US" sz="2200" dirty="0" smtClean="0">
                <a:solidFill>
                  <a:srgbClr val="FF0000"/>
                </a:solidFill>
                <a:latin typeface="HG丸ｺﾞｼｯｸM-PRO"/>
                <a:ea typeface="HG丸ｺﾞｼｯｸM-PRO"/>
                <a:cs typeface="HG丸ｺﾞｼｯｸM-PRO"/>
              </a:rPr>
              <a:t>標高タイル</a:t>
            </a:r>
            <a:r>
              <a:rPr lang="en-US" altLang="ja-JP" sz="2200" dirty="0" smtClean="0">
                <a:latin typeface="HG丸ｺﾞｼｯｸM-PRO"/>
                <a:ea typeface="HG丸ｺﾞｼｯｸM-PRO"/>
                <a:cs typeface="HG丸ｺﾞｼｯｸM-PRO"/>
              </a:rPr>
              <a:t>	</a:t>
            </a:r>
            <a:r>
              <a:rPr lang="en-US" altLang="ja-JP" sz="2200" dirty="0">
                <a:latin typeface="HG丸ｺﾞｼｯｸM-PRO"/>
                <a:ea typeface="HG丸ｺﾞｼｯｸM-PRO"/>
                <a:cs typeface="HG丸ｺﾞｼｯｸM-PRO"/>
              </a:rPr>
              <a:t>	</a:t>
            </a:r>
            <a:r>
              <a:rPr lang="en-US" altLang="ja-JP" sz="2200" dirty="0" smtClean="0">
                <a:latin typeface="HG丸ｺﾞｼｯｸM-PRO"/>
                <a:ea typeface="HG丸ｺﾞｼｯｸM-PRO"/>
                <a:cs typeface="HG丸ｺﾞｼｯｸM-PRO"/>
              </a:rPr>
              <a:t>	</a:t>
            </a:r>
            <a:r>
              <a:rPr lang="ja-JP" altLang="en-US" sz="2200" dirty="0" smtClean="0">
                <a:solidFill>
                  <a:schemeClr val="bg1">
                    <a:lumMod val="50000"/>
                  </a:schemeClr>
                </a:solidFill>
                <a:latin typeface="HG丸ｺﾞｼｯｸM-PRO"/>
                <a:ea typeface="HG丸ｺﾞｼｯｸM-PRO"/>
                <a:cs typeface="HG丸ｺﾞｼｯｸM-PRO"/>
              </a:rPr>
              <a:t>標高・地形が当たり前に分かるように</a:t>
            </a:r>
            <a:endParaRPr lang="en-US" altLang="ja-JP" sz="2200" dirty="0" smtClean="0">
              <a:solidFill>
                <a:schemeClr val="bg1">
                  <a:lumMod val="50000"/>
                </a:schemeClr>
              </a:solidFill>
              <a:latin typeface="HG丸ｺﾞｼｯｸM-PRO"/>
              <a:ea typeface="HG丸ｺﾞｼｯｸM-PRO"/>
              <a:cs typeface="HG丸ｺﾞｼｯｸM-PRO"/>
            </a:endParaRPr>
          </a:p>
          <a:p>
            <a:pPr marL="0" indent="0">
              <a:buFontTx/>
              <a:buNone/>
            </a:pPr>
            <a:r>
              <a:rPr lang="ja-JP" altLang="en-US" sz="2200" dirty="0">
                <a:solidFill>
                  <a:srgbClr val="FF0000"/>
                </a:solidFill>
                <a:latin typeface="HG丸ｺﾞｼｯｸM-PRO"/>
                <a:ea typeface="HG丸ｺﾞｼｯｸM-PRO"/>
                <a:cs typeface="HG丸ｺﾞｼｯｸM-PRO"/>
              </a:rPr>
              <a:t>②</a:t>
            </a:r>
            <a:r>
              <a:rPr lang="ja-JP" altLang="en-US" sz="2200" dirty="0" smtClean="0">
                <a:solidFill>
                  <a:srgbClr val="FF0000"/>
                </a:solidFill>
                <a:latin typeface="HG丸ｺﾞｼｯｸM-PRO"/>
                <a:ea typeface="HG丸ｺﾞｼｯｸM-PRO"/>
                <a:cs typeface="HG丸ｺﾞｼｯｸM-PRO"/>
              </a:rPr>
              <a:t>ベクトルタイル</a:t>
            </a:r>
            <a:r>
              <a:rPr lang="en-US" altLang="ja-JP" sz="2200" dirty="0" smtClean="0">
                <a:latin typeface="HG丸ｺﾞｼｯｸM-PRO"/>
                <a:ea typeface="HG丸ｺﾞｼｯｸM-PRO"/>
                <a:cs typeface="HG丸ｺﾞｼｯｸM-PRO"/>
              </a:rPr>
              <a:t>		</a:t>
            </a:r>
            <a:r>
              <a:rPr lang="ja-JP" altLang="en-US" sz="2200" dirty="0" smtClean="0">
                <a:solidFill>
                  <a:srgbClr val="7F7F7F"/>
                </a:solidFill>
                <a:latin typeface="HG丸ｺﾞｼｯｸM-PRO"/>
                <a:ea typeface="HG丸ｺﾞｼｯｸM-PRO"/>
                <a:cs typeface="HG丸ｺﾞｼｯｸM-PRO"/>
              </a:rPr>
              <a:t>多様な表現と情報処理を可能に</a:t>
            </a:r>
            <a:endParaRPr lang="en-US" altLang="ja-JP" sz="2200" dirty="0" smtClean="0">
              <a:solidFill>
                <a:srgbClr val="7F7F7F"/>
              </a:solidFill>
              <a:latin typeface="HG丸ｺﾞｼｯｸM-PRO"/>
              <a:ea typeface="HG丸ｺﾞｼｯｸM-PRO"/>
              <a:cs typeface="HG丸ｺﾞｼｯｸM-PRO"/>
            </a:endParaRPr>
          </a:p>
          <a:p>
            <a:pPr marL="0" indent="0">
              <a:buFontTx/>
              <a:buNone/>
            </a:pPr>
            <a:r>
              <a:rPr lang="ja-JP" altLang="en-US" sz="2200" dirty="0" smtClean="0">
                <a:solidFill>
                  <a:srgbClr val="FF0000"/>
                </a:solidFill>
                <a:latin typeface="HG丸ｺﾞｼｯｸM-PRO"/>
                <a:ea typeface="HG丸ｺﾞｼｯｸM-PRO"/>
                <a:cs typeface="HG丸ｺﾞｼｯｸM-PRO"/>
              </a:rPr>
              <a:t>③デジタルファブリケーション</a:t>
            </a:r>
            <a:endParaRPr lang="en-US" altLang="ja-JP" sz="2200" dirty="0">
              <a:latin typeface="HG丸ｺﾞｼｯｸM-PRO"/>
              <a:ea typeface="HG丸ｺﾞｼｯｸM-PRO"/>
              <a:cs typeface="HG丸ｺﾞｼｯｸM-PRO"/>
            </a:endParaRPr>
          </a:p>
          <a:p>
            <a:pPr marL="0" indent="0">
              <a:buFontTx/>
              <a:buNone/>
            </a:pPr>
            <a:r>
              <a:rPr lang="ja-JP" altLang="en-US" sz="2200" dirty="0">
                <a:solidFill>
                  <a:schemeClr val="bg1">
                    <a:lumMod val="50000"/>
                  </a:schemeClr>
                </a:solidFill>
                <a:latin typeface="HG丸ｺﾞｼｯｸM-PRO"/>
                <a:ea typeface="HG丸ｺﾞｼｯｸM-PRO"/>
                <a:cs typeface="HG丸ｺﾞｼｯｸM-PRO"/>
              </a:rPr>
              <a:t>　</a:t>
            </a:r>
            <a:r>
              <a:rPr lang="ja-JP" altLang="en-US" sz="2200" dirty="0" smtClean="0">
                <a:solidFill>
                  <a:schemeClr val="bg1">
                    <a:lumMod val="50000"/>
                  </a:schemeClr>
                </a:solidFill>
                <a:latin typeface="HG丸ｺﾞｼｯｸM-PRO"/>
                <a:ea typeface="HG丸ｺﾞｼｯｸM-PRO"/>
                <a:cs typeface="HG丸ｺﾞｼｯｸM-PRO"/>
              </a:rPr>
              <a:t>新しいものづくりの技術を活用し、ニーズに合わせてものをつくる</a:t>
            </a:r>
            <a:endParaRPr lang="en-US" altLang="ja-JP" sz="2200" dirty="0" smtClean="0">
              <a:solidFill>
                <a:srgbClr val="7F7F7F"/>
              </a:solidFill>
              <a:latin typeface="HG丸ｺﾞｼｯｸM-PRO"/>
              <a:ea typeface="HG丸ｺﾞｼｯｸM-PRO"/>
              <a:cs typeface="HG丸ｺﾞｼｯｸM-PRO"/>
            </a:endParaRPr>
          </a:p>
        </p:txBody>
      </p:sp>
    </p:spTree>
    <p:extLst>
      <p:ext uri="{BB962C8B-B14F-4D97-AF65-F5344CB8AC3E}">
        <p14:creationId xmlns:p14="http://schemas.microsoft.com/office/powerpoint/2010/main" val="77376781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316416" cy="476250"/>
          </a:xfrm>
        </p:spPr>
        <p:txBody>
          <a:bodyPr/>
          <a:lstStyle/>
          <a:p>
            <a:r>
              <a:rPr kumimoji="1" lang="ja-JP" altLang="en-US" dirty="0" smtClean="0"/>
              <a:t>平成</a:t>
            </a:r>
            <a:r>
              <a:rPr lang="en-US" altLang="ja-JP" dirty="0" smtClean="0"/>
              <a:t>26</a:t>
            </a:r>
            <a:r>
              <a:rPr lang="ja-JP" altLang="en-US" dirty="0" smtClean="0"/>
              <a:t>年</a:t>
            </a:r>
            <a:r>
              <a:rPr lang="en-US" altLang="ja-JP" dirty="0" smtClean="0"/>
              <a:t>4</a:t>
            </a:r>
            <a:r>
              <a:rPr lang="ja-JP" altLang="en-US" dirty="0" smtClean="0"/>
              <a:t>月　地理院研究開発基本計画に盛り込み</a:t>
            </a:r>
            <a:endParaRPr kumimoji="1" lang="ja-JP" altLang="en-US" dirty="0"/>
          </a:p>
        </p:txBody>
      </p:sp>
      <p:sp>
        <p:nvSpPr>
          <p:cNvPr id="3" name="コンテンツ プレースホルダー 2"/>
          <p:cNvSpPr>
            <a:spLocks noGrp="1"/>
          </p:cNvSpPr>
          <p:nvPr>
            <p:ph idx="1"/>
          </p:nvPr>
        </p:nvSpPr>
        <p:spPr>
          <a:xfrm>
            <a:off x="179512" y="548680"/>
            <a:ext cx="8784976" cy="5904656"/>
          </a:xfrm>
        </p:spPr>
        <p:txBody>
          <a:bodyPr/>
          <a:lstStyle/>
          <a:p>
            <a:r>
              <a:rPr kumimoji="1" lang="ja-JP" altLang="en-US" sz="2400" dirty="0" smtClean="0">
                <a:latin typeface="HG丸ｺﾞｼｯｸM-PRO"/>
                <a:ea typeface="HG丸ｺﾞｼｯｸM-PRO"/>
                <a:cs typeface="HG丸ｺﾞｼｯｸM-PRO"/>
              </a:rPr>
              <a:t>平成</a:t>
            </a:r>
            <a:r>
              <a:rPr kumimoji="1" lang="en-US" altLang="ja-JP" sz="2400" dirty="0" smtClean="0">
                <a:latin typeface="HG丸ｺﾞｼｯｸM-PRO"/>
                <a:ea typeface="HG丸ｺﾞｼｯｸM-PRO"/>
                <a:cs typeface="HG丸ｺﾞｼｯｸM-PRO"/>
              </a:rPr>
              <a:t>26</a:t>
            </a:r>
            <a:r>
              <a:rPr kumimoji="1" lang="ja-JP" altLang="en-US" sz="2400" dirty="0" smtClean="0">
                <a:latin typeface="HG丸ｺﾞｼｯｸM-PRO"/>
                <a:ea typeface="HG丸ｺﾞｼｯｸM-PRO"/>
                <a:cs typeface="HG丸ｺﾞｼｯｸM-PRO"/>
              </a:rPr>
              <a:t>年</a:t>
            </a:r>
            <a:r>
              <a:rPr kumimoji="1" lang="en-US" altLang="ja-JP" sz="2400" dirty="0" smtClean="0">
                <a:latin typeface="HG丸ｺﾞｼｯｸM-PRO"/>
                <a:ea typeface="HG丸ｺﾞｼｯｸM-PRO"/>
                <a:cs typeface="HG丸ｺﾞｼｯｸM-PRO"/>
              </a:rPr>
              <a:t>4</a:t>
            </a:r>
            <a:r>
              <a:rPr kumimoji="1" lang="ja-JP" altLang="en-US" sz="2400" dirty="0" smtClean="0">
                <a:latin typeface="HG丸ｺﾞｼｯｸM-PRO"/>
                <a:ea typeface="HG丸ｺﾞｼｯｸM-PRO"/>
                <a:cs typeface="HG丸ｺﾞｼｯｸM-PRO"/>
              </a:rPr>
              <a:t>月</a:t>
            </a:r>
            <a:r>
              <a:rPr kumimoji="1" lang="en-US" altLang="ja-JP" sz="2400" dirty="0" smtClean="0">
                <a:latin typeface="HG丸ｺﾞｼｯｸM-PRO"/>
                <a:ea typeface="HG丸ｺﾞｼｯｸM-PRO"/>
                <a:cs typeface="HG丸ｺﾞｼｯｸM-PRO"/>
              </a:rPr>
              <a:t>25</a:t>
            </a:r>
            <a:r>
              <a:rPr kumimoji="1" lang="ja-JP" altLang="en-US" sz="2400" dirty="0" smtClean="0">
                <a:latin typeface="HG丸ｺﾞｼｯｸM-PRO"/>
                <a:ea typeface="HG丸ｺﾞｼｯｸM-PRO"/>
                <a:cs typeface="HG丸ｺﾞｼｯｸM-PRO"/>
              </a:rPr>
              <a:t>日「国土地理院</a:t>
            </a:r>
            <a:r>
              <a:rPr kumimoji="1" lang="ja-JP" altLang="en-US" sz="2400" dirty="0" smtClean="0">
                <a:solidFill>
                  <a:srgbClr val="FF0000"/>
                </a:solidFill>
                <a:latin typeface="HG丸ｺﾞｼｯｸM-PRO"/>
                <a:ea typeface="HG丸ｺﾞｼｯｸM-PRO"/>
                <a:cs typeface="HG丸ｺﾞｼｯｸM-PRO"/>
              </a:rPr>
              <a:t>研究開発基本計画</a:t>
            </a:r>
            <a:r>
              <a:rPr kumimoji="1" lang="ja-JP" altLang="en-US" sz="2400" dirty="0" smtClean="0">
                <a:latin typeface="HG丸ｺﾞｼｯｸM-PRO"/>
                <a:ea typeface="HG丸ｺﾞｼｯｸM-PRO"/>
                <a:cs typeface="HG丸ｺﾞｼｯｸM-PRO"/>
              </a:rPr>
              <a:t>」（平成</a:t>
            </a:r>
            <a:r>
              <a:rPr kumimoji="1" lang="en-US" altLang="ja-JP" sz="2400" dirty="0" smtClean="0">
                <a:latin typeface="HG丸ｺﾞｼｯｸM-PRO"/>
                <a:ea typeface="HG丸ｺﾞｼｯｸM-PRO"/>
                <a:cs typeface="HG丸ｺﾞｼｯｸM-PRO"/>
              </a:rPr>
              <a:t>26</a:t>
            </a:r>
            <a:r>
              <a:rPr kumimoji="1" lang="ja-JP" altLang="en-US" sz="2400" dirty="0" smtClean="0">
                <a:latin typeface="HG丸ｺﾞｼｯｸM-PRO"/>
                <a:ea typeface="HG丸ｺﾞｼｯｸM-PRO"/>
                <a:cs typeface="HG丸ｺﾞｼｯｸM-PRO"/>
              </a:rPr>
              <a:t>年度</a:t>
            </a:r>
            <a:r>
              <a:rPr kumimoji="1" lang="en-US" altLang="ja-JP" sz="2400" dirty="0" smtClean="0">
                <a:latin typeface="HG丸ｺﾞｼｯｸM-PRO"/>
                <a:ea typeface="HG丸ｺﾞｼｯｸM-PRO"/>
                <a:cs typeface="HG丸ｺﾞｼｯｸM-PRO"/>
              </a:rPr>
              <a:t>〜30</a:t>
            </a:r>
            <a:r>
              <a:rPr kumimoji="1" lang="ja-JP" altLang="en-US" sz="2400" dirty="0" smtClean="0">
                <a:latin typeface="HG丸ｺﾞｼｯｸM-PRO"/>
                <a:ea typeface="HG丸ｺﾞｼｯｸM-PRO"/>
                <a:cs typeface="HG丸ｺﾞｼｯｸM-PRO"/>
              </a:rPr>
              <a:t>年度）</a:t>
            </a:r>
            <a:endParaRPr kumimoji="1" lang="en-US" altLang="ja-JP" sz="2400" dirty="0" smtClean="0">
              <a:latin typeface="HG丸ｺﾞｼｯｸM-PRO"/>
              <a:ea typeface="HG丸ｺﾞｼｯｸM-PRO"/>
              <a:cs typeface="HG丸ｺﾞｼｯｸM-PRO"/>
            </a:endParaRPr>
          </a:p>
          <a:p>
            <a:pPr lvl="1"/>
            <a:r>
              <a:rPr lang="ja-JP" altLang="en-US" sz="2000" dirty="0" smtClean="0">
                <a:latin typeface="HG丸ｺﾞｼｯｸM-PRO"/>
                <a:ea typeface="HG丸ｺﾞｼｯｸM-PRO"/>
                <a:cs typeface="HG丸ｺﾞｼｯｸM-PRO"/>
              </a:rPr>
              <a:t>地理空間情報の高度活用を推進するための研究開発として「ウェブマッピングに使用しているタイル技術について、</a:t>
            </a:r>
            <a:r>
              <a:rPr lang="ja-JP" altLang="en-US" sz="2000" dirty="0" smtClean="0">
                <a:solidFill>
                  <a:srgbClr val="FF0000"/>
                </a:solidFill>
                <a:latin typeface="HG丸ｺﾞｼｯｸM-PRO"/>
                <a:ea typeface="HG丸ｺﾞｼｯｸM-PRO"/>
                <a:cs typeface="HG丸ｺﾞｼｯｸM-PRO"/>
              </a:rPr>
              <a:t>測量成果</a:t>
            </a:r>
            <a:r>
              <a:rPr lang="ja-JP" altLang="en-US" sz="2000" dirty="0" smtClean="0">
                <a:latin typeface="HG丸ｺﾞｼｯｸM-PRO"/>
                <a:ea typeface="HG丸ｺﾞｼｯｸM-PRO"/>
                <a:cs typeface="HG丸ｺﾞｼｯｸM-PRO"/>
              </a:rPr>
              <a:t>のベクトルタイル配信による技術的効果、政策的影響を検討し、</a:t>
            </a:r>
            <a:r>
              <a:rPr lang="ja-JP" altLang="en-US" sz="2000" dirty="0" smtClean="0">
                <a:solidFill>
                  <a:srgbClr val="FF0000"/>
                </a:solidFill>
                <a:latin typeface="HG丸ｺﾞｼｯｸM-PRO"/>
                <a:ea typeface="HG丸ｺﾞｼｯｸM-PRO"/>
                <a:cs typeface="HG丸ｺﾞｼｯｸM-PRO"/>
              </a:rPr>
              <a:t>世界最先端のベクトルタイル提供事業を実現する</a:t>
            </a:r>
            <a:r>
              <a:rPr lang="ja-JP" altLang="en-US" sz="2000" dirty="0" smtClean="0">
                <a:latin typeface="HG丸ｺﾞｼｯｸM-PRO"/>
                <a:ea typeface="HG丸ｺﾞｼｯｸM-PRO"/>
                <a:cs typeface="HG丸ｺﾞｼｯｸM-PRO"/>
              </a:rPr>
              <a:t>ための研究開発を行う」</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5</a:t>
            </a:fld>
            <a:endParaRPr lang="en-US" altLang="ja-JP"/>
          </a:p>
        </p:txBody>
      </p:sp>
      <p:sp>
        <p:nvSpPr>
          <p:cNvPr id="6" name="テキスト ボックス 5"/>
          <p:cNvSpPr txBox="1"/>
          <p:nvPr/>
        </p:nvSpPr>
        <p:spPr>
          <a:xfrm>
            <a:off x="1187624" y="5157192"/>
            <a:ext cx="3416320" cy="923330"/>
          </a:xfrm>
          <a:prstGeom prst="rect">
            <a:avLst/>
          </a:prstGeom>
          <a:noFill/>
        </p:spPr>
        <p:txBody>
          <a:bodyPr wrap="none" rtlCol="0">
            <a:spAutoFit/>
          </a:bodyPr>
          <a:lstStyle/>
          <a:p>
            <a:r>
              <a:rPr lang="ja-JP" altLang="en-US" dirty="0" smtClean="0">
                <a:latin typeface="HG丸ｺﾞｼｯｸM-PRO"/>
                <a:ea typeface="HG丸ｺﾞｼｯｸM-PRO"/>
                <a:cs typeface="HG丸ｺﾞｼｯｸM-PRO"/>
              </a:rPr>
              <a:t>ウェブ地図では経緯度空間を</a:t>
            </a:r>
            <a:endParaRPr lang="en-US" altLang="ja-JP" dirty="0" smtClean="0">
              <a:latin typeface="HG丸ｺﾞｼｯｸM-PRO"/>
              <a:ea typeface="HG丸ｺﾞｼｯｸM-PRO"/>
              <a:cs typeface="HG丸ｺﾞｼｯｸM-PRO"/>
            </a:endParaRPr>
          </a:p>
          <a:p>
            <a:r>
              <a:rPr kumimoji="1" lang="ja-JP" altLang="en-US" dirty="0" smtClean="0">
                <a:latin typeface="HG丸ｺﾞｼｯｸM-PRO"/>
                <a:ea typeface="HG丸ｺﾞｼｯｸM-PRO"/>
                <a:cs typeface="HG丸ｺﾞｼｯｸM-PRO"/>
              </a:rPr>
              <a:t>グリッド状に細分した</a:t>
            </a:r>
            <a:r>
              <a:rPr lang="ja-JP" altLang="en-US" dirty="0" smtClean="0">
                <a:solidFill>
                  <a:srgbClr val="FF0000"/>
                </a:solidFill>
                <a:latin typeface="HG丸ｺﾞｼｯｸM-PRO"/>
                <a:ea typeface="HG丸ｺﾞｼｯｸM-PRO"/>
                <a:cs typeface="HG丸ｺﾞｼｯｸM-PRO"/>
              </a:rPr>
              <a:t>タイル</a:t>
            </a:r>
            <a:endParaRPr lang="en-US" altLang="ja-JP" dirty="0">
              <a:solidFill>
                <a:srgbClr val="FF0000"/>
              </a:solidFill>
              <a:latin typeface="HG丸ｺﾞｼｯｸM-PRO"/>
              <a:ea typeface="HG丸ｺﾞｼｯｸM-PRO"/>
              <a:cs typeface="HG丸ｺﾞｼｯｸM-PRO"/>
            </a:endParaRPr>
          </a:p>
          <a:p>
            <a:r>
              <a:rPr lang="ja-JP" altLang="en-US" dirty="0" smtClean="0">
                <a:latin typeface="HG丸ｺﾞｼｯｸM-PRO"/>
                <a:ea typeface="HG丸ｺﾞｼｯｸM-PRO"/>
                <a:cs typeface="HG丸ｺﾞｼｯｸM-PRO"/>
              </a:rPr>
              <a:t>単位で地図画像を配信してきた</a:t>
            </a:r>
            <a:endParaRPr kumimoji="1" lang="ja-JP" altLang="en-US" dirty="0">
              <a:latin typeface="HG丸ｺﾞｼｯｸM-PRO"/>
              <a:ea typeface="HG丸ｺﾞｼｯｸM-PRO"/>
              <a:cs typeface="HG丸ｺﾞｼｯｸM-PRO"/>
            </a:endParaRPr>
          </a:p>
        </p:txBody>
      </p:sp>
      <p:pic>
        <p:nvPicPr>
          <p:cNvPr id="7" name="図 6"/>
          <p:cNvPicPr>
            <a:picLocks noChangeAspect="1"/>
          </p:cNvPicPr>
          <p:nvPr/>
        </p:nvPicPr>
        <p:blipFill>
          <a:blip r:embed="rId2"/>
          <a:stretch>
            <a:fillRect/>
          </a:stretch>
        </p:blipFill>
        <p:spPr>
          <a:xfrm>
            <a:off x="5508104" y="2780928"/>
            <a:ext cx="2451819" cy="2304256"/>
          </a:xfrm>
          <a:prstGeom prst="rect">
            <a:avLst/>
          </a:prstGeom>
          <a:ln>
            <a:solidFill>
              <a:schemeClr val="tx1"/>
            </a:solidFill>
          </a:ln>
        </p:spPr>
      </p:pic>
      <p:sp>
        <p:nvSpPr>
          <p:cNvPr id="8" name="テキスト ボックス 7"/>
          <p:cNvSpPr txBox="1"/>
          <p:nvPr/>
        </p:nvSpPr>
        <p:spPr>
          <a:xfrm>
            <a:off x="5220072" y="5157192"/>
            <a:ext cx="3185487" cy="923330"/>
          </a:xfrm>
          <a:prstGeom prst="rect">
            <a:avLst/>
          </a:prstGeom>
          <a:noFill/>
        </p:spPr>
        <p:txBody>
          <a:bodyPr wrap="none" rtlCol="0">
            <a:spAutoFit/>
          </a:bodyPr>
          <a:lstStyle/>
          <a:p>
            <a:r>
              <a:rPr kumimoji="1" lang="ja-JP" altLang="en-US" dirty="0" smtClean="0">
                <a:latin typeface="HG丸ｺﾞｼｯｸM-PRO"/>
                <a:ea typeface="HG丸ｺﾞｼｯｸM-PRO"/>
                <a:cs typeface="HG丸ｺﾞｼｯｸM-PRO"/>
              </a:rPr>
              <a:t>グリッドはそのままに、属性</a:t>
            </a:r>
            <a:endParaRPr kumimoji="1" lang="en-US" altLang="ja-JP" dirty="0" smtClean="0">
              <a:latin typeface="HG丸ｺﾞｼｯｸM-PRO"/>
              <a:ea typeface="HG丸ｺﾞｼｯｸM-PRO"/>
              <a:cs typeface="HG丸ｺﾞｼｯｸM-PRO"/>
            </a:endParaRPr>
          </a:p>
          <a:p>
            <a:r>
              <a:rPr lang="ja-JP" altLang="en-US" dirty="0" smtClean="0">
                <a:latin typeface="HG丸ｺﾞｼｯｸM-PRO"/>
                <a:ea typeface="HG丸ｺﾞｼｯｸM-PRO"/>
                <a:cs typeface="HG丸ｺﾞｼｯｸM-PRO"/>
              </a:rPr>
              <a:t>つきの</a:t>
            </a:r>
            <a:r>
              <a:rPr lang="ja-JP" altLang="en-US" dirty="0" smtClean="0">
                <a:solidFill>
                  <a:srgbClr val="FF0000"/>
                </a:solidFill>
                <a:latin typeface="HG丸ｺﾞｼｯｸM-PRO"/>
                <a:ea typeface="HG丸ｺﾞｼｯｸM-PRO"/>
                <a:cs typeface="HG丸ｺﾞｼｯｸM-PRO"/>
              </a:rPr>
              <a:t>点・線・面データ</a:t>
            </a:r>
            <a:r>
              <a:rPr lang="ja-JP" altLang="en-US" dirty="0" smtClean="0">
                <a:latin typeface="HG丸ｺﾞｼｯｸM-PRO"/>
                <a:ea typeface="HG丸ｺﾞｼｯｸM-PRO"/>
                <a:cs typeface="HG丸ｺﾞｼｯｸM-PRO"/>
              </a:rPr>
              <a:t>を</a:t>
            </a:r>
            <a:endParaRPr lang="en-US" altLang="ja-JP" dirty="0" smtClean="0">
              <a:latin typeface="HG丸ｺﾞｼｯｸM-PRO"/>
              <a:ea typeface="HG丸ｺﾞｼｯｸM-PRO"/>
              <a:cs typeface="HG丸ｺﾞｼｯｸM-PRO"/>
            </a:endParaRPr>
          </a:p>
          <a:p>
            <a:r>
              <a:rPr kumimoji="1" lang="ja-JP" altLang="en-US" dirty="0" smtClean="0">
                <a:latin typeface="HG丸ｺﾞｼｯｸM-PRO"/>
                <a:ea typeface="HG丸ｺﾞｼｯｸM-PRO"/>
                <a:cs typeface="HG丸ｺﾞｼｯｸM-PRO"/>
              </a:rPr>
              <a:t>配信するのがベクトルタイル</a:t>
            </a:r>
            <a:endParaRPr kumimoji="1" lang="ja-JP" altLang="en-US" dirty="0">
              <a:latin typeface="HG丸ｺﾞｼｯｸM-PRO"/>
              <a:ea typeface="HG丸ｺﾞｼｯｸM-PRO"/>
              <a:cs typeface="HG丸ｺﾞｼｯｸM-PRO"/>
            </a:endParaRPr>
          </a:p>
        </p:txBody>
      </p:sp>
      <p:sp>
        <p:nvSpPr>
          <p:cNvPr id="9" name="右矢印 8"/>
          <p:cNvSpPr/>
          <p:nvPr/>
        </p:nvSpPr>
        <p:spPr>
          <a:xfrm>
            <a:off x="4067944" y="3573016"/>
            <a:ext cx="1224136" cy="792088"/>
          </a:xfrm>
          <a:prstGeom prst="rightArrow">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79512" y="6093297"/>
            <a:ext cx="8784976" cy="738664"/>
          </a:xfrm>
          <a:prstGeom prst="rect">
            <a:avLst/>
          </a:prstGeom>
          <a:noFill/>
        </p:spPr>
        <p:txBody>
          <a:bodyPr wrap="square" rtlCol="0">
            <a:spAutoFit/>
          </a:bodyPr>
          <a:lstStyle/>
          <a:p>
            <a:pPr marL="174625" indent="-174625"/>
            <a:r>
              <a:rPr kumimoji="1" lang="en-US" altLang="ja-JP" sz="1400" dirty="0" smtClean="0">
                <a:solidFill>
                  <a:schemeClr val="bg1">
                    <a:lumMod val="50000"/>
                  </a:schemeClr>
                </a:solidFill>
                <a:latin typeface="HG丸ｺﾞｼｯｸM-PRO"/>
                <a:ea typeface="HG丸ｺﾞｼｯｸM-PRO"/>
                <a:cs typeface="HG丸ｺﾞｼｯｸM-PRO"/>
              </a:rPr>
              <a:t>【</a:t>
            </a:r>
            <a:r>
              <a:rPr kumimoji="1" lang="ja-JP" altLang="en-US" sz="1400" dirty="0" smtClean="0">
                <a:solidFill>
                  <a:schemeClr val="bg1">
                    <a:lumMod val="50000"/>
                  </a:schemeClr>
                </a:solidFill>
                <a:latin typeface="HG丸ｺﾞｼｯｸM-PRO"/>
                <a:ea typeface="HG丸ｺﾞｼｯｸM-PRO"/>
                <a:cs typeface="HG丸ｺﾞｼｯｸM-PRO"/>
              </a:rPr>
              <a:t>トリビア</a:t>
            </a:r>
            <a:r>
              <a:rPr kumimoji="1" lang="en-US" altLang="ja-JP" sz="1400" dirty="0" smtClean="0">
                <a:solidFill>
                  <a:schemeClr val="bg1">
                    <a:lumMod val="50000"/>
                  </a:schemeClr>
                </a:solidFill>
                <a:latin typeface="HG丸ｺﾞｼｯｸM-PRO"/>
                <a:ea typeface="HG丸ｺﾞｼｯｸM-PRO"/>
                <a:cs typeface="HG丸ｺﾞｼｯｸM-PRO"/>
              </a:rPr>
              <a:t>】2000</a:t>
            </a:r>
            <a:r>
              <a:rPr kumimoji="1" lang="ja-JP" altLang="en-US" sz="1400" dirty="0" smtClean="0">
                <a:solidFill>
                  <a:schemeClr val="bg1">
                    <a:lumMod val="50000"/>
                  </a:schemeClr>
                </a:solidFill>
                <a:latin typeface="HG丸ｺﾞｼｯｸM-PRO"/>
                <a:ea typeface="HG丸ｺﾞｼｯｸM-PRO"/>
                <a:cs typeface="HG丸ｺﾞｼｯｸM-PRO"/>
              </a:rPr>
              <a:t>年代初頭のウェブ地図の黎明期にも、国土地理院の「電子国土</a:t>
            </a:r>
            <a:r>
              <a:rPr kumimoji="1" lang="en-US" altLang="ja-JP" sz="1400" dirty="0" smtClean="0">
                <a:solidFill>
                  <a:schemeClr val="bg1">
                    <a:lumMod val="50000"/>
                  </a:schemeClr>
                </a:solidFill>
                <a:latin typeface="HG丸ｺﾞｼｯｸM-PRO"/>
                <a:ea typeface="HG丸ｺﾞｼｯｸM-PRO"/>
                <a:cs typeface="HG丸ｺﾞｼｯｸM-PRO"/>
              </a:rPr>
              <a:t>Web</a:t>
            </a:r>
            <a:r>
              <a:rPr kumimoji="1" lang="ja-JP" altLang="en-US" sz="1400" dirty="0" smtClean="0">
                <a:solidFill>
                  <a:schemeClr val="bg1">
                    <a:lumMod val="50000"/>
                  </a:schemeClr>
                </a:solidFill>
                <a:latin typeface="HG丸ｺﾞｼｯｸM-PRO"/>
                <a:ea typeface="HG丸ｺﾞｼｯｸM-PRO"/>
                <a:cs typeface="HG丸ｺﾞｼｯｸM-PRO"/>
              </a:rPr>
              <a:t>システム」などベクトルタイルを用いたシステムは存在。近年のウェブブラウザの進化に伴い、最近のベクトルタイル技術はブラウザに特殊なソフトウェアを組み込まずに使用できることが特徴である。</a:t>
            </a:r>
            <a:endParaRPr kumimoji="1" lang="en-US" altLang="ja-JP" sz="1400" dirty="0" smtClean="0">
              <a:solidFill>
                <a:schemeClr val="bg1">
                  <a:lumMod val="50000"/>
                </a:schemeClr>
              </a:solidFill>
              <a:latin typeface="HG丸ｺﾞｼｯｸM-PRO"/>
              <a:ea typeface="HG丸ｺﾞｼｯｸM-PRO"/>
              <a:cs typeface="HG丸ｺﾞｼｯｸM-PRO"/>
            </a:endParaRPr>
          </a:p>
        </p:txBody>
      </p:sp>
      <p:pic>
        <p:nvPicPr>
          <p:cNvPr id="11" name="図 10"/>
          <p:cNvPicPr>
            <a:picLocks noChangeAspect="1"/>
          </p:cNvPicPr>
          <p:nvPr/>
        </p:nvPicPr>
        <p:blipFill>
          <a:blip r:embed="rId3"/>
          <a:stretch>
            <a:fillRect/>
          </a:stretch>
        </p:blipFill>
        <p:spPr>
          <a:xfrm>
            <a:off x="1475656" y="2780928"/>
            <a:ext cx="2304256" cy="2304256"/>
          </a:xfrm>
          <a:prstGeom prst="rect">
            <a:avLst/>
          </a:prstGeom>
          <a:ln>
            <a:solidFill>
              <a:schemeClr val="tx1"/>
            </a:solidFill>
          </a:ln>
        </p:spPr>
      </p:pic>
    </p:spTree>
    <p:extLst>
      <p:ext uri="{BB962C8B-B14F-4D97-AF65-F5344CB8AC3E}">
        <p14:creationId xmlns:p14="http://schemas.microsoft.com/office/powerpoint/2010/main" val="156505307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平成</a:t>
            </a:r>
            <a:r>
              <a:rPr kumimoji="1" lang="en-US" altLang="ja-JP" dirty="0" smtClean="0"/>
              <a:t>26</a:t>
            </a:r>
            <a:r>
              <a:rPr kumimoji="1" lang="ja-JP" altLang="en-US" dirty="0" smtClean="0"/>
              <a:t>年</a:t>
            </a:r>
            <a:r>
              <a:rPr kumimoji="1" lang="en-US" altLang="ja-JP" dirty="0" smtClean="0"/>
              <a:t>8</a:t>
            </a:r>
            <a:r>
              <a:rPr kumimoji="1" lang="ja-JP" altLang="en-US" dirty="0" smtClean="0"/>
              <a:t>月　ベクトルタイル提供実験を開始</a:t>
            </a:r>
            <a:endParaRPr kumimoji="1" lang="ja-JP" altLang="en-US" dirty="0"/>
          </a:p>
        </p:txBody>
      </p:sp>
      <p:sp>
        <p:nvSpPr>
          <p:cNvPr id="3" name="コンテンツ プレースホルダー 2"/>
          <p:cNvSpPr>
            <a:spLocks noGrp="1"/>
          </p:cNvSpPr>
          <p:nvPr>
            <p:ph idx="1"/>
          </p:nvPr>
        </p:nvSpPr>
        <p:spPr>
          <a:xfrm>
            <a:off x="457200" y="692697"/>
            <a:ext cx="8229600" cy="792088"/>
          </a:xfrm>
        </p:spPr>
        <p:txBody>
          <a:bodyPr/>
          <a:lstStyle/>
          <a:p>
            <a:pPr marL="0" indent="0">
              <a:buNone/>
            </a:pPr>
            <a:r>
              <a:rPr kumimoji="1" lang="ja-JP" altLang="en-US" sz="2000" dirty="0" smtClean="0">
                <a:latin typeface="HG丸ｺﾞｼｯｸM-PRO"/>
                <a:ea typeface="HG丸ｺﾞｼｯｸM-PRO"/>
                <a:cs typeface="HG丸ｺﾞｼｯｸM-PRO"/>
              </a:rPr>
              <a:t>技術者向けの情報提供を、技術者向けの</a:t>
            </a:r>
            <a:r>
              <a:rPr kumimoji="1" lang="en-US" altLang="ja-JP" sz="2000" dirty="0" smtClean="0">
                <a:latin typeface="HG丸ｺﾞｼｯｸM-PRO"/>
                <a:ea typeface="HG丸ｺﾞｼｯｸM-PRO"/>
                <a:cs typeface="HG丸ｺﾞｼｯｸM-PRO"/>
              </a:rPr>
              <a:t>SNS</a:t>
            </a:r>
            <a:r>
              <a:rPr kumimoji="1" lang="ja-JP" altLang="en-US" sz="2000" dirty="0" smtClean="0">
                <a:latin typeface="HG丸ｺﾞｼｯｸM-PRO"/>
                <a:ea typeface="HG丸ｺﾞｼｯｸM-PRO"/>
                <a:cs typeface="HG丸ｺﾞｼｯｸM-PRO"/>
              </a:rPr>
              <a:t>である</a:t>
            </a:r>
            <a:r>
              <a:rPr kumimoji="1" lang="en-US" altLang="ja-JP" sz="2000" dirty="0" err="1" smtClean="0">
                <a:latin typeface="HG丸ｺﾞｼｯｸM-PRO"/>
                <a:ea typeface="HG丸ｺﾞｼｯｸM-PRO"/>
                <a:cs typeface="HG丸ｺﾞｼｯｸM-PRO"/>
              </a:rPr>
              <a:t>GitHub</a:t>
            </a:r>
            <a:r>
              <a:rPr kumimoji="1" lang="ja-JP" altLang="en-US" sz="2000" dirty="0" smtClean="0">
                <a:latin typeface="HG丸ｺﾞｼｯｸM-PRO"/>
                <a:ea typeface="HG丸ｺﾞｼｯｸM-PRO"/>
                <a:cs typeface="HG丸ｺﾞｼｯｸM-PRO"/>
              </a:rPr>
              <a:t>から発信</a:t>
            </a:r>
            <a:endParaRPr kumimoji="1" lang="en-US" altLang="ja-JP" sz="2000" dirty="0" smtClean="0">
              <a:latin typeface="HG丸ｺﾞｼｯｸM-PRO"/>
              <a:ea typeface="HG丸ｺﾞｼｯｸM-PRO"/>
              <a:cs typeface="HG丸ｺﾞｼｯｸM-PRO"/>
            </a:endParaRPr>
          </a:p>
          <a:p>
            <a:pPr marL="0" indent="0">
              <a:buNone/>
            </a:pPr>
            <a:r>
              <a:rPr lang="en-US" altLang="ja-JP" sz="2000" dirty="0">
                <a:latin typeface="HG丸ｺﾞｼｯｸM-PRO"/>
                <a:ea typeface="HG丸ｺﾞｼｯｸM-PRO"/>
                <a:cs typeface="HG丸ｺﾞｼｯｸM-PRO"/>
              </a:rPr>
              <a:t>https://</a:t>
            </a:r>
            <a:r>
              <a:rPr lang="en-US" altLang="ja-JP" sz="2000" dirty="0" err="1">
                <a:latin typeface="HG丸ｺﾞｼｯｸM-PRO"/>
                <a:ea typeface="HG丸ｺﾞｼｯｸM-PRO"/>
                <a:cs typeface="HG丸ｺﾞｼｯｸM-PRO"/>
              </a:rPr>
              <a:t>github.com</a:t>
            </a:r>
            <a:r>
              <a:rPr lang="en-US" altLang="ja-JP" sz="2000" dirty="0">
                <a:latin typeface="HG丸ｺﾞｼｯｸM-PRO"/>
                <a:ea typeface="HG丸ｺﾞｼｯｸM-PRO"/>
                <a:cs typeface="HG丸ｺﾞｼｯｸM-PRO"/>
              </a:rPr>
              <a:t>/</a:t>
            </a:r>
            <a:r>
              <a:rPr lang="en-US" altLang="ja-JP" sz="2000" dirty="0" err="1">
                <a:latin typeface="HG丸ｺﾞｼｯｸM-PRO"/>
                <a:ea typeface="HG丸ｺﾞｼｯｸM-PRO"/>
                <a:cs typeface="HG丸ｺﾞｼｯｸM-PRO"/>
              </a:rPr>
              <a:t>gsi-cyberjapan</a:t>
            </a:r>
            <a:r>
              <a:rPr lang="en-US" altLang="ja-JP" sz="2000" dirty="0">
                <a:latin typeface="HG丸ｺﾞｼｯｸM-PRO"/>
                <a:ea typeface="HG丸ｺﾞｼｯｸM-PRO"/>
                <a:cs typeface="HG丸ｺﾞｼｯｸM-PRO"/>
              </a:rPr>
              <a:t>/vector-tile-experiment</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6</a:t>
            </a:fld>
            <a:endParaRPr lang="en-US" altLang="ja-JP"/>
          </a:p>
        </p:txBody>
      </p:sp>
      <p:pic>
        <p:nvPicPr>
          <p:cNvPr id="5" name="図 4"/>
          <p:cNvPicPr>
            <a:picLocks noChangeAspect="1"/>
          </p:cNvPicPr>
          <p:nvPr/>
        </p:nvPicPr>
        <p:blipFill>
          <a:blip r:embed="rId2"/>
          <a:stretch>
            <a:fillRect/>
          </a:stretch>
        </p:blipFill>
        <p:spPr>
          <a:xfrm>
            <a:off x="432048" y="1700808"/>
            <a:ext cx="8388424" cy="4949827"/>
          </a:xfrm>
          <a:prstGeom prst="rect">
            <a:avLst/>
          </a:prstGeom>
          <a:ln>
            <a:solidFill>
              <a:schemeClr val="tx1"/>
            </a:solidFill>
          </a:ln>
        </p:spPr>
      </p:pic>
    </p:spTree>
    <p:extLst>
      <p:ext uri="{BB962C8B-B14F-4D97-AF65-F5344CB8AC3E}">
        <p14:creationId xmlns:p14="http://schemas.microsoft.com/office/powerpoint/2010/main" val="16078060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平成</a:t>
            </a:r>
            <a:r>
              <a:rPr kumimoji="1" lang="en-US" altLang="ja-JP" dirty="0" smtClean="0"/>
              <a:t>26</a:t>
            </a:r>
            <a:r>
              <a:rPr kumimoji="1" lang="ja-JP" altLang="en-US" dirty="0" smtClean="0"/>
              <a:t>年</a:t>
            </a:r>
            <a:r>
              <a:rPr kumimoji="1" lang="en-US" altLang="ja-JP" dirty="0" smtClean="0"/>
              <a:t>8</a:t>
            </a:r>
            <a:r>
              <a:rPr kumimoji="1" lang="ja-JP" altLang="en-US" dirty="0" smtClean="0"/>
              <a:t>月　新潟・つくばの道路中心線</a:t>
            </a:r>
            <a:endParaRPr kumimoji="1" lang="ja-JP" altLang="en-US" dirty="0"/>
          </a:p>
        </p:txBody>
      </p:sp>
      <p:sp>
        <p:nvSpPr>
          <p:cNvPr id="3" name="コンテンツ プレースホルダー 2"/>
          <p:cNvSpPr>
            <a:spLocks noGrp="1"/>
          </p:cNvSpPr>
          <p:nvPr>
            <p:ph idx="1"/>
          </p:nvPr>
        </p:nvSpPr>
        <p:spPr>
          <a:xfrm>
            <a:off x="179512" y="692697"/>
            <a:ext cx="8784976" cy="2016224"/>
          </a:xfrm>
        </p:spPr>
        <p:txBody>
          <a:bodyPr/>
          <a:lstStyle/>
          <a:p>
            <a:pPr marL="0" indent="0">
              <a:buNone/>
            </a:pPr>
            <a:r>
              <a:rPr lang="ja-JP" altLang="en-US" sz="2000" dirty="0" smtClean="0">
                <a:latin typeface="HG丸ｺﾞｼｯｸM-PRO"/>
                <a:ea typeface="HG丸ｺﾞｼｯｸM-PRO"/>
                <a:cs typeface="HG丸ｺﾞｼｯｸM-PRO"/>
              </a:rPr>
              <a:t>平成</a:t>
            </a:r>
            <a:r>
              <a:rPr lang="en-US" altLang="ja-JP" sz="2000" dirty="0" smtClean="0">
                <a:latin typeface="HG丸ｺﾞｼｯｸM-PRO"/>
                <a:ea typeface="HG丸ｺﾞｼｯｸM-PRO"/>
                <a:cs typeface="HG丸ｺﾞｼｯｸM-PRO"/>
              </a:rPr>
              <a:t>26</a:t>
            </a:r>
            <a:r>
              <a:rPr lang="ja-JP" altLang="en-US" sz="2000" dirty="0" smtClean="0">
                <a:latin typeface="HG丸ｺﾞｼｯｸM-PRO"/>
                <a:ea typeface="HG丸ｺﾞｼｯｸM-PRO"/>
                <a:cs typeface="HG丸ｺﾞｼｯｸM-PRO"/>
              </a:rPr>
              <a:t>年</a:t>
            </a:r>
            <a:r>
              <a:rPr lang="en-US" altLang="ja-JP" sz="2000" dirty="0" smtClean="0">
                <a:latin typeface="HG丸ｺﾞｼｯｸM-PRO"/>
                <a:ea typeface="HG丸ｺﾞｼｯｸM-PRO"/>
                <a:cs typeface="HG丸ｺﾞｼｯｸM-PRO"/>
              </a:rPr>
              <a:t>8</a:t>
            </a:r>
            <a:r>
              <a:rPr lang="ja-JP" altLang="en-US" sz="2000" dirty="0" smtClean="0">
                <a:latin typeface="HG丸ｺﾞｼｯｸM-PRO"/>
                <a:ea typeface="HG丸ｺﾞｼｯｸM-PRO"/>
                <a:cs typeface="HG丸ｺﾞｼｯｸM-PRO"/>
              </a:rPr>
              <a:t>月</a:t>
            </a:r>
            <a:endParaRPr lang="en-US" altLang="ja-JP" sz="2000" dirty="0" smtClean="0">
              <a:latin typeface="HG丸ｺﾞｼｯｸM-PRO"/>
              <a:ea typeface="HG丸ｺﾞｼｯｸM-PRO"/>
              <a:cs typeface="HG丸ｺﾞｼｯｸM-PRO"/>
            </a:endParaRPr>
          </a:p>
          <a:p>
            <a:pPr marL="0" indent="0">
              <a:buNone/>
            </a:pPr>
            <a:r>
              <a:rPr lang="ja-JP" altLang="en-US" sz="2000" dirty="0" smtClean="0">
                <a:latin typeface="HG丸ｺﾞｼｯｸM-PRO"/>
                <a:ea typeface="HG丸ｺﾞｼｯｸM-PRO"/>
                <a:cs typeface="HG丸ｺﾞｼｯｸM-PRO"/>
              </a:rPr>
              <a:t>　茨城県</a:t>
            </a:r>
            <a:r>
              <a:rPr lang="ja-JP" altLang="en-US" sz="2000" dirty="0">
                <a:latin typeface="HG丸ｺﾞｼｯｸM-PRO"/>
                <a:ea typeface="HG丸ｺﾞｼｯｸM-PRO"/>
                <a:cs typeface="HG丸ｺﾞｼｯｸM-PRO"/>
              </a:rPr>
              <a:t>つくば市</a:t>
            </a:r>
            <a:r>
              <a:rPr lang="ja-JP" altLang="en-US" sz="2000" dirty="0" smtClean="0">
                <a:latin typeface="HG丸ｺﾞｼｯｸM-PRO"/>
                <a:ea typeface="HG丸ｺﾞｼｯｸM-PRO"/>
                <a:cs typeface="HG丸ｺﾞｼｯｸM-PRO"/>
              </a:rPr>
              <a:t>周辺及び新潟県</a:t>
            </a:r>
            <a:r>
              <a:rPr lang="ja-JP" altLang="en-US" sz="2000" dirty="0">
                <a:latin typeface="HG丸ｺﾞｼｯｸM-PRO"/>
                <a:ea typeface="HG丸ｺﾞｼｯｸM-PRO"/>
                <a:cs typeface="HG丸ｺﾞｼｯｸM-PRO"/>
              </a:rPr>
              <a:t>新潟市</a:t>
            </a:r>
            <a:r>
              <a:rPr lang="ja-JP" altLang="en-US" sz="2000" dirty="0" smtClean="0">
                <a:latin typeface="HG丸ｺﾞｼｯｸM-PRO"/>
                <a:ea typeface="HG丸ｺﾞｼｯｸM-PRO"/>
                <a:cs typeface="HG丸ｺﾞｼｯｸM-PRO"/>
              </a:rPr>
              <a:t>周辺のベクトルタイルを提供開始</a:t>
            </a:r>
            <a:endParaRPr lang="en-US" altLang="ja-JP" sz="2000" dirty="0" smtClean="0">
              <a:latin typeface="HG丸ｺﾞｼｯｸM-PRO"/>
              <a:ea typeface="HG丸ｺﾞｼｯｸM-PRO"/>
              <a:cs typeface="HG丸ｺﾞｼｯｸM-PRO"/>
            </a:endParaRPr>
          </a:p>
          <a:p>
            <a:pPr marL="0" indent="0">
              <a:buNone/>
            </a:pPr>
            <a:r>
              <a:rPr lang="ja-JP" altLang="ja-JP" sz="2000" dirty="0">
                <a:latin typeface="HG丸ｺﾞｼｯｸM-PRO"/>
                <a:ea typeface="HG丸ｺﾞｼｯｸM-PRO"/>
                <a:cs typeface="HG丸ｺﾞｼｯｸM-PRO"/>
              </a:rPr>
              <a:t>　</a:t>
            </a:r>
            <a:r>
              <a:rPr lang="ja-JP" altLang="en-US" sz="2000" dirty="0" smtClean="0">
                <a:latin typeface="HG丸ｺﾞｼｯｸM-PRO"/>
                <a:ea typeface="HG丸ｺﾞｼｯｸM-PRO"/>
                <a:cs typeface="HG丸ｺﾞｼｯｸM-PRO"/>
              </a:rPr>
              <a:t>触地図原稿作成支援への応用の可能性を追求</a:t>
            </a:r>
            <a:endParaRPr lang="en-US" altLang="ja-JP" sz="2000" dirty="0" smtClean="0">
              <a:latin typeface="HG丸ｺﾞｼｯｸM-PRO"/>
              <a:ea typeface="HG丸ｺﾞｼｯｸM-PRO"/>
              <a:cs typeface="HG丸ｺﾞｼｯｸM-PRO"/>
            </a:endParaRPr>
          </a:p>
          <a:p>
            <a:pPr marL="0" indent="0">
              <a:buNone/>
            </a:pPr>
            <a:r>
              <a:rPr kumimoji="1" lang="ja-JP" altLang="en-US" sz="2000" dirty="0" smtClean="0">
                <a:latin typeface="HG丸ｺﾞｼｯｸM-PRO"/>
                <a:ea typeface="HG丸ｺﾞｼｯｸM-PRO"/>
                <a:cs typeface="HG丸ｺﾞｼｯｸM-PRO"/>
              </a:rPr>
              <a:t>平成</a:t>
            </a:r>
            <a:r>
              <a:rPr kumimoji="1" lang="en-US" altLang="ja-JP" sz="2000" dirty="0" smtClean="0">
                <a:latin typeface="HG丸ｺﾞｼｯｸM-PRO"/>
                <a:ea typeface="HG丸ｺﾞｼｯｸM-PRO"/>
                <a:cs typeface="HG丸ｺﾞｼｯｸM-PRO"/>
              </a:rPr>
              <a:t>26</a:t>
            </a:r>
            <a:r>
              <a:rPr kumimoji="1" lang="ja-JP" altLang="en-US" sz="2000" dirty="0" smtClean="0">
                <a:latin typeface="HG丸ｺﾞｼｯｸM-PRO"/>
                <a:ea typeface="HG丸ｺﾞｼｯｸM-PRO"/>
                <a:cs typeface="HG丸ｺﾞｼｯｸM-PRO"/>
              </a:rPr>
              <a:t>年</a:t>
            </a:r>
            <a:r>
              <a:rPr kumimoji="1" lang="en-US" altLang="ja-JP" sz="2000" dirty="0" smtClean="0">
                <a:latin typeface="HG丸ｺﾞｼｯｸM-PRO"/>
                <a:ea typeface="HG丸ｺﾞｼｯｸM-PRO"/>
                <a:cs typeface="HG丸ｺﾞｼｯｸM-PRO"/>
              </a:rPr>
              <a:t>12</a:t>
            </a:r>
            <a:r>
              <a:rPr kumimoji="1" lang="ja-JP" altLang="en-US" sz="2000" dirty="0" smtClean="0">
                <a:latin typeface="HG丸ｺﾞｼｯｸM-PRO"/>
                <a:ea typeface="HG丸ｺﾞｼｯｸM-PRO"/>
                <a:cs typeface="HG丸ｺﾞｼｯｸM-PRO"/>
              </a:rPr>
              <a:t>月</a:t>
            </a:r>
            <a:endParaRPr kumimoji="1" lang="en-US" altLang="ja-JP" sz="2000" dirty="0" smtClean="0">
              <a:latin typeface="HG丸ｺﾞｼｯｸM-PRO"/>
              <a:ea typeface="HG丸ｺﾞｼｯｸM-PRO"/>
              <a:cs typeface="HG丸ｺﾞｼｯｸM-PRO"/>
            </a:endParaRPr>
          </a:p>
          <a:p>
            <a:pPr marL="0" indent="0">
              <a:buNone/>
            </a:pPr>
            <a:r>
              <a:rPr lang="ja-JP" altLang="ja-JP" sz="2000" dirty="0">
                <a:latin typeface="HG丸ｺﾞｼｯｸM-PRO"/>
                <a:ea typeface="HG丸ｺﾞｼｯｸM-PRO"/>
                <a:cs typeface="HG丸ｺﾞｼｯｸM-PRO"/>
              </a:rPr>
              <a:t>　</a:t>
            </a:r>
            <a:r>
              <a:rPr lang="ja-JP" altLang="en-US" sz="2000" dirty="0" smtClean="0">
                <a:latin typeface="HG丸ｺﾞｼｯｸM-PRO"/>
                <a:ea typeface="HG丸ｺﾞｼｯｸM-PRO"/>
                <a:cs typeface="HG丸ｺﾞｼｯｸM-PRO"/>
              </a:rPr>
              <a:t>触地図サイトの提供開始</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7</a:t>
            </a:fld>
            <a:endParaRPr lang="en-US" altLang="ja-JP"/>
          </a:p>
        </p:txBody>
      </p:sp>
      <p:pic>
        <p:nvPicPr>
          <p:cNvPr id="5" name="図 4"/>
          <p:cNvPicPr>
            <a:picLocks noChangeAspect="1"/>
          </p:cNvPicPr>
          <p:nvPr/>
        </p:nvPicPr>
        <p:blipFill rotWithShape="1">
          <a:blip r:embed="rId2"/>
          <a:srcRect l="8832" t="5195" r="13384" b="4913"/>
          <a:stretch/>
        </p:blipFill>
        <p:spPr>
          <a:xfrm>
            <a:off x="3491879" y="1916832"/>
            <a:ext cx="5385747" cy="4680520"/>
          </a:xfrm>
          <a:prstGeom prst="rect">
            <a:avLst/>
          </a:prstGeom>
        </p:spPr>
      </p:pic>
      <p:sp>
        <p:nvSpPr>
          <p:cNvPr id="6" name="正方形/長方形 5"/>
          <p:cNvSpPr/>
          <p:nvPr/>
        </p:nvSpPr>
        <p:spPr>
          <a:xfrm>
            <a:off x="323528" y="4437112"/>
            <a:ext cx="273630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ユニバーサルに使える</a:t>
            </a:r>
            <a:endParaRPr kumimoji="1" lang="ja-JP" altLang="en-US" dirty="0">
              <a:solidFill>
                <a:srgbClr val="FF0000"/>
              </a:solidFill>
              <a:latin typeface="HG丸ｺﾞｼｯｸM-PRO"/>
              <a:ea typeface="HG丸ｺﾞｼｯｸM-PRO"/>
              <a:cs typeface="HG丸ｺﾞｼｯｸM-PRO"/>
            </a:endParaRPr>
          </a:p>
        </p:txBody>
      </p:sp>
      <p:sp>
        <p:nvSpPr>
          <p:cNvPr id="7" name="正方形/長方形 6"/>
          <p:cNvSpPr/>
          <p:nvPr/>
        </p:nvSpPr>
        <p:spPr>
          <a:xfrm>
            <a:off x="323528" y="5589240"/>
            <a:ext cx="2736304" cy="936104"/>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solidFill>
                  <a:srgbClr val="0000FF"/>
                </a:solidFill>
                <a:latin typeface="Courier"/>
                <a:ea typeface="HG丸ｺﾞｼｯｸM-PRO"/>
                <a:cs typeface="Courier"/>
              </a:rPr>
              <a:t>http://</a:t>
            </a:r>
            <a:r>
              <a:rPr lang="en-US" altLang="ja-JP" dirty="0" err="1">
                <a:solidFill>
                  <a:srgbClr val="0000FF"/>
                </a:solidFill>
                <a:latin typeface="Courier"/>
                <a:ea typeface="HG丸ｺﾞｼｯｸM-PRO"/>
                <a:cs typeface="Courier"/>
              </a:rPr>
              <a:t>maps.gsi.go.jp</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tactilemap</a:t>
            </a:r>
            <a:r>
              <a:rPr lang="en-US" altLang="ja-JP" dirty="0">
                <a:solidFill>
                  <a:srgbClr val="0000FF"/>
                </a:solidFill>
                <a:latin typeface="Courier"/>
                <a:ea typeface="HG丸ｺﾞｼｯｸM-PRO"/>
                <a:cs typeface="Courier"/>
              </a:rPr>
              <a:t>/</a:t>
            </a:r>
            <a:endParaRPr kumimoji="1" lang="ja-JP" altLang="en-US" dirty="0">
              <a:solidFill>
                <a:srgbClr val="0000FF"/>
              </a:solidFill>
              <a:latin typeface="Courier"/>
              <a:ea typeface="HG丸ｺﾞｼｯｸM-PRO"/>
              <a:cs typeface="Courier"/>
            </a:endParaRPr>
          </a:p>
        </p:txBody>
      </p:sp>
    </p:spTree>
    <p:extLst>
      <p:ext uri="{BB962C8B-B14F-4D97-AF65-F5344CB8AC3E}">
        <p14:creationId xmlns:p14="http://schemas.microsoft.com/office/powerpoint/2010/main" val="324753826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平成</a:t>
            </a:r>
            <a:r>
              <a:rPr kumimoji="1" lang="en-US" altLang="ja-JP" dirty="0" smtClean="0"/>
              <a:t>26</a:t>
            </a:r>
            <a:r>
              <a:rPr kumimoji="1" lang="ja-JP" altLang="en-US" dirty="0" smtClean="0"/>
              <a:t>年</a:t>
            </a:r>
            <a:r>
              <a:rPr kumimoji="1" lang="en-US" altLang="ja-JP" dirty="0" smtClean="0"/>
              <a:t>10</a:t>
            </a:r>
            <a:r>
              <a:rPr kumimoji="1" lang="ja-JP" altLang="en-US" dirty="0" smtClean="0"/>
              <a:t>月　新潟・つくばの</a:t>
            </a:r>
            <a:r>
              <a:rPr kumimoji="1" lang="en-US" altLang="ja-JP" dirty="0" smtClean="0"/>
              <a:t>5m</a:t>
            </a:r>
            <a:r>
              <a:rPr kumimoji="1" lang="ja-JP" altLang="en-US" dirty="0" smtClean="0"/>
              <a:t>・</a:t>
            </a:r>
            <a:r>
              <a:rPr kumimoji="1" lang="en-US" altLang="ja-JP" dirty="0" smtClean="0"/>
              <a:t>10m</a:t>
            </a:r>
            <a:r>
              <a:rPr kumimoji="1" lang="ja-JP" altLang="en-US" dirty="0" smtClean="0"/>
              <a:t>標高</a:t>
            </a:r>
            <a:endParaRPr kumimoji="1" lang="ja-JP" altLang="en-US" dirty="0"/>
          </a:p>
        </p:txBody>
      </p:sp>
      <p:sp>
        <p:nvSpPr>
          <p:cNvPr id="3" name="コンテンツ プレースホルダー 2"/>
          <p:cNvSpPr>
            <a:spLocks noGrp="1"/>
          </p:cNvSpPr>
          <p:nvPr>
            <p:ph idx="1"/>
          </p:nvPr>
        </p:nvSpPr>
        <p:spPr>
          <a:xfrm>
            <a:off x="35496" y="548680"/>
            <a:ext cx="9108504" cy="504055"/>
          </a:xfrm>
        </p:spPr>
        <p:txBody>
          <a:bodyPr/>
          <a:lstStyle/>
          <a:p>
            <a:pPr marL="0" indent="0" algn="ctr">
              <a:buNone/>
            </a:pPr>
            <a:r>
              <a:rPr lang="ja-JP" altLang="en-US" sz="2000" dirty="0" smtClean="0">
                <a:latin typeface="HG丸ｺﾞｼｯｸM-PRO"/>
                <a:ea typeface="HG丸ｺﾞｼｯｸM-PRO"/>
                <a:cs typeface="HG丸ｺﾞｼｯｸM-PRO"/>
              </a:rPr>
              <a:t>測量成果の数値的クオリティを持つ標高データのウェブ提供を目指した実験</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8</a:t>
            </a:fld>
            <a:endParaRPr lang="en-US" altLang="ja-JP"/>
          </a:p>
        </p:txBody>
      </p:sp>
      <p:pic>
        <p:nvPicPr>
          <p:cNvPr id="6" name="図 5"/>
          <p:cNvPicPr>
            <a:picLocks noChangeAspect="1"/>
          </p:cNvPicPr>
          <p:nvPr/>
        </p:nvPicPr>
        <p:blipFill>
          <a:blip r:embed="rId2"/>
          <a:stretch>
            <a:fillRect/>
          </a:stretch>
        </p:blipFill>
        <p:spPr>
          <a:xfrm>
            <a:off x="0" y="980728"/>
            <a:ext cx="9144000" cy="5836980"/>
          </a:xfrm>
          <a:prstGeom prst="rect">
            <a:avLst/>
          </a:prstGeom>
        </p:spPr>
      </p:pic>
      <p:sp>
        <p:nvSpPr>
          <p:cNvPr id="7" name="正方形/長方形 6"/>
          <p:cNvSpPr/>
          <p:nvPr/>
        </p:nvSpPr>
        <p:spPr>
          <a:xfrm>
            <a:off x="251520" y="5445224"/>
            <a:ext cx="273630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生の測量成果を</a:t>
            </a:r>
            <a:endParaRPr lang="en-US" altLang="ja-JP" dirty="0" smtClean="0">
              <a:solidFill>
                <a:srgbClr val="FF0000"/>
              </a:solidFill>
              <a:latin typeface="HG丸ｺﾞｼｯｸM-PRO"/>
              <a:ea typeface="HG丸ｺﾞｼｯｸM-PRO"/>
              <a:cs typeface="HG丸ｺﾞｼｯｸM-PRO"/>
            </a:endParaRPr>
          </a:p>
          <a:p>
            <a:pPr algn="ctr"/>
            <a:r>
              <a:rPr kumimoji="1" lang="ja-JP" altLang="en-US" dirty="0">
                <a:solidFill>
                  <a:srgbClr val="FF0000"/>
                </a:solidFill>
                <a:latin typeface="HG丸ｺﾞｼｯｸM-PRO"/>
                <a:ea typeface="HG丸ｺﾞｼｯｸM-PRO"/>
                <a:cs typeface="HG丸ｺﾞｼｯｸM-PRO"/>
              </a:rPr>
              <a:t>提供できる</a:t>
            </a:r>
          </a:p>
        </p:txBody>
      </p:sp>
      <p:sp>
        <p:nvSpPr>
          <p:cNvPr id="8" name="正方形/長方形 7"/>
          <p:cNvSpPr/>
          <p:nvPr/>
        </p:nvSpPr>
        <p:spPr>
          <a:xfrm>
            <a:off x="5868144" y="5445224"/>
            <a:ext cx="3024336" cy="1008112"/>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solidFill>
                  <a:srgbClr val="0000FF"/>
                </a:solidFill>
                <a:latin typeface="Courier"/>
                <a:ea typeface="HG丸ｺﾞｼｯｸM-PRO"/>
                <a:cs typeface="Courier"/>
              </a:rPr>
              <a:t>http://</a:t>
            </a:r>
            <a:r>
              <a:rPr lang="en-US" altLang="ja-JP" dirty="0" err="1">
                <a:solidFill>
                  <a:srgbClr val="0000FF"/>
                </a:solidFill>
                <a:latin typeface="Courier"/>
                <a:ea typeface="HG丸ｺﾞｼｯｸM-PRO"/>
                <a:cs typeface="Courier"/>
              </a:rPr>
              <a:t>gsi-cyberjapan.github.io</a:t>
            </a:r>
            <a:r>
              <a:rPr lang="en-US" altLang="ja-JP" dirty="0">
                <a:solidFill>
                  <a:srgbClr val="0000FF"/>
                </a:solidFill>
                <a:latin typeface="Courier"/>
                <a:ea typeface="HG丸ｺﾞｼｯｸM-PRO"/>
                <a:cs typeface="Courier"/>
              </a:rPr>
              <a:t>/</a:t>
            </a:r>
            <a:r>
              <a:rPr lang="en-US" altLang="ja-JP" dirty="0" err="1" smtClean="0">
                <a:solidFill>
                  <a:srgbClr val="0000FF"/>
                </a:solidFill>
                <a:latin typeface="Courier"/>
                <a:ea typeface="HG丸ｺﾞｼｯｸM-PRO"/>
                <a:cs typeface="Courier"/>
              </a:rPr>
              <a:t>experimental_dem</a:t>
            </a:r>
            <a:r>
              <a:rPr lang="en-US" altLang="ja-JP" dirty="0" smtClean="0">
                <a:solidFill>
                  <a:srgbClr val="0000FF"/>
                </a:solidFill>
                <a:latin typeface="Courier"/>
                <a:ea typeface="HG丸ｺﾞｼｯｸM-PRO"/>
                <a:cs typeface="Courier"/>
              </a:rPr>
              <a:t>/</a:t>
            </a:r>
            <a:endParaRPr kumimoji="1" lang="ja-JP" altLang="en-US" dirty="0">
              <a:solidFill>
                <a:srgbClr val="0000FF"/>
              </a:solidFill>
              <a:latin typeface="Courier"/>
              <a:ea typeface="HG丸ｺﾞｼｯｸM-PRO"/>
              <a:cs typeface="Courier"/>
            </a:endParaRPr>
          </a:p>
        </p:txBody>
      </p:sp>
    </p:spTree>
    <p:extLst>
      <p:ext uri="{BB962C8B-B14F-4D97-AF65-F5344CB8AC3E}">
        <p14:creationId xmlns:p14="http://schemas.microsoft.com/office/powerpoint/2010/main" val="8098250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316416" cy="476250"/>
          </a:xfrm>
        </p:spPr>
        <p:txBody>
          <a:bodyPr/>
          <a:lstStyle/>
          <a:p>
            <a:r>
              <a:rPr kumimoji="1" lang="ja-JP" altLang="en-US" dirty="0" smtClean="0"/>
              <a:t>平成</a:t>
            </a:r>
            <a:r>
              <a:rPr kumimoji="1" lang="en-US" altLang="ja-JP" dirty="0" smtClean="0"/>
              <a:t>26</a:t>
            </a:r>
            <a:r>
              <a:rPr kumimoji="1" lang="ja-JP" altLang="en-US" dirty="0" smtClean="0"/>
              <a:t>年</a:t>
            </a:r>
            <a:r>
              <a:rPr kumimoji="1" lang="en-US" altLang="ja-JP" dirty="0" smtClean="0"/>
              <a:t>11</a:t>
            </a:r>
            <a:r>
              <a:rPr kumimoji="1" lang="ja-JP" altLang="en-US" dirty="0" smtClean="0"/>
              <a:t>月　新潟・つくばの基盤地図情報基本項目</a:t>
            </a:r>
            <a:endParaRPr kumimoji="1" lang="ja-JP" altLang="en-US" dirty="0"/>
          </a:p>
        </p:txBody>
      </p:sp>
      <p:sp>
        <p:nvSpPr>
          <p:cNvPr id="3" name="コンテンツ プレースホルダー 2"/>
          <p:cNvSpPr>
            <a:spLocks noGrp="1"/>
          </p:cNvSpPr>
          <p:nvPr>
            <p:ph idx="1"/>
          </p:nvPr>
        </p:nvSpPr>
        <p:spPr>
          <a:xfrm>
            <a:off x="107504" y="548680"/>
            <a:ext cx="8928992" cy="432047"/>
          </a:xfrm>
        </p:spPr>
        <p:txBody>
          <a:bodyPr/>
          <a:lstStyle/>
          <a:p>
            <a:pPr marL="0" indent="0">
              <a:buNone/>
            </a:pPr>
            <a:r>
              <a:rPr kumimoji="1" lang="ja-JP" altLang="en-US" sz="2000" dirty="0" smtClean="0">
                <a:latin typeface="HG丸ｺﾞｼｯｸM-PRO"/>
                <a:ea typeface="HG丸ｺﾞｼｯｸM-PRO"/>
                <a:cs typeface="HG丸ｺﾞｼｯｸM-PRO"/>
              </a:rPr>
              <a:t>属性を含めた最新の測量成果ベクトルデータのウェブ提供に向けた実験</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9</a:t>
            </a:fld>
            <a:endParaRPr lang="en-US" altLang="ja-JP"/>
          </a:p>
        </p:txBody>
      </p:sp>
      <p:pic>
        <p:nvPicPr>
          <p:cNvPr id="5" name="図 4"/>
          <p:cNvPicPr>
            <a:picLocks noChangeAspect="1"/>
          </p:cNvPicPr>
          <p:nvPr/>
        </p:nvPicPr>
        <p:blipFill>
          <a:blip r:embed="rId2"/>
          <a:stretch>
            <a:fillRect/>
          </a:stretch>
        </p:blipFill>
        <p:spPr>
          <a:xfrm>
            <a:off x="0" y="980728"/>
            <a:ext cx="9144000" cy="5851798"/>
          </a:xfrm>
          <a:prstGeom prst="rect">
            <a:avLst/>
          </a:prstGeom>
        </p:spPr>
      </p:pic>
      <p:sp>
        <p:nvSpPr>
          <p:cNvPr id="6" name="正方形/長方形 5"/>
          <p:cNvSpPr/>
          <p:nvPr/>
        </p:nvSpPr>
        <p:spPr>
          <a:xfrm>
            <a:off x="323528" y="5589240"/>
            <a:ext cx="273630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en-US" altLang="en-US" dirty="0" smtClean="0">
                <a:solidFill>
                  <a:srgbClr val="FF0000"/>
                </a:solidFill>
                <a:latin typeface="HG丸ｺﾞｼｯｸM-PRO"/>
                <a:ea typeface="HG丸ｺﾞｼｯｸM-PRO"/>
                <a:cs typeface="HG丸ｺﾞｼｯｸM-PRO"/>
              </a:rPr>
              <a:t>表示がクリア</a:t>
            </a:r>
            <a:endParaRPr kumimoji="1" lang="ja-JP" altLang="en-US" dirty="0">
              <a:solidFill>
                <a:srgbClr val="FF0000"/>
              </a:solidFill>
              <a:latin typeface="HG丸ｺﾞｼｯｸM-PRO"/>
              <a:ea typeface="HG丸ｺﾞｼｯｸM-PRO"/>
              <a:cs typeface="HG丸ｺﾞｼｯｸM-PRO"/>
            </a:endParaRPr>
          </a:p>
        </p:txBody>
      </p:sp>
      <p:sp>
        <p:nvSpPr>
          <p:cNvPr id="7" name="正方形/長方形 6"/>
          <p:cNvSpPr/>
          <p:nvPr/>
        </p:nvSpPr>
        <p:spPr>
          <a:xfrm>
            <a:off x="5940152" y="5589240"/>
            <a:ext cx="3024336" cy="1008112"/>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solidFill>
                  <a:srgbClr val="0000FF"/>
                </a:solidFill>
                <a:latin typeface="Courier"/>
                <a:ea typeface="HG丸ｺﾞｼｯｸM-PRO"/>
                <a:cs typeface="Courier"/>
              </a:rPr>
              <a:t>http://</a:t>
            </a:r>
            <a:r>
              <a:rPr lang="en-US" altLang="ja-JP" dirty="0" err="1">
                <a:solidFill>
                  <a:srgbClr val="0000FF"/>
                </a:solidFill>
                <a:latin typeface="Courier"/>
                <a:ea typeface="HG丸ｺﾞｼｯｸM-PRO"/>
                <a:cs typeface="Courier"/>
              </a:rPr>
              <a:t>gsi-cyberjapan.github.io</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experimental_fgd</a:t>
            </a:r>
            <a:r>
              <a:rPr lang="en-US" altLang="ja-JP" dirty="0">
                <a:solidFill>
                  <a:srgbClr val="0000FF"/>
                </a:solidFill>
                <a:latin typeface="Courier"/>
                <a:ea typeface="HG丸ｺﾞｼｯｸM-PRO"/>
                <a:cs typeface="Courier"/>
              </a:rPr>
              <a:t>/</a:t>
            </a:r>
            <a:endParaRPr kumimoji="1" lang="ja-JP" altLang="en-US" dirty="0">
              <a:solidFill>
                <a:srgbClr val="0000FF"/>
              </a:solidFill>
              <a:latin typeface="Courier"/>
              <a:ea typeface="HG丸ｺﾞｼｯｸM-PRO"/>
              <a:cs typeface="Courier"/>
            </a:endParaRPr>
          </a:p>
        </p:txBody>
      </p:sp>
    </p:spTree>
    <p:extLst>
      <p:ext uri="{BB962C8B-B14F-4D97-AF65-F5344CB8AC3E}">
        <p14:creationId xmlns:p14="http://schemas.microsoft.com/office/powerpoint/2010/main" val="340419691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テーマ1">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HGP創英角ｺﾞｼｯｸUB"/>
        <a:ea typeface="HGP創英角ｺﾞｼｯｸUB"/>
        <a:cs typeface="HGP創英角ｺﾞｼｯｸUB"/>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effectLst/>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6046</TotalTime>
  <Words>1022</Words>
  <Application>Microsoft Macintosh PowerPoint</Application>
  <PresentationFormat>画面に合わせる (4:3)</PresentationFormat>
  <Paragraphs>134</Paragraphs>
  <Slides>16</Slides>
  <Notes>0</Notes>
  <HiddenSlides>0</HiddenSlides>
  <MMClips>0</MMClips>
  <ScaleCrop>false</ScaleCrop>
  <HeadingPairs>
    <vt:vector size="4" baseType="variant">
      <vt:variant>
        <vt:lpstr>テーマ</vt:lpstr>
      </vt:variant>
      <vt:variant>
        <vt:i4>1</vt:i4>
      </vt:variant>
      <vt:variant>
        <vt:lpstr>スライド タイトル</vt:lpstr>
      </vt:variant>
      <vt:variant>
        <vt:i4>16</vt:i4>
      </vt:variant>
    </vt:vector>
  </HeadingPairs>
  <TitlesOfParts>
    <vt:vector size="17" baseType="lpstr">
      <vt:lpstr>テーマ1</vt:lpstr>
      <vt:lpstr>ベクトルタイル利用サイトを作ろう</vt:lpstr>
      <vt:lpstr>本日の流れ</vt:lpstr>
      <vt:lpstr>地理院地図　http://maps.gsi.go.jp/</vt:lpstr>
      <vt:lpstr>３つの施策と３つの技術</vt:lpstr>
      <vt:lpstr>平成26年4月　地理院研究開発基本計画に盛り込み</vt:lpstr>
      <vt:lpstr>平成26年8月　ベクトルタイル提供実験を開始</vt:lpstr>
      <vt:lpstr>平成26年8月　新潟・つくばの道路中心線</vt:lpstr>
      <vt:lpstr>平成26年10月　新潟・つくばの5m・10m標高</vt:lpstr>
      <vt:lpstr>平成26年11月　新潟・つくばの基盤地図情報基本項目</vt:lpstr>
      <vt:lpstr>平成27年3月　全国の基準点</vt:lpstr>
      <vt:lpstr>平成27年3月　全国の単写真</vt:lpstr>
      <vt:lpstr>平成27年3月　（多色刷の）２万５千分１地形図の図郭</vt:lpstr>
      <vt:lpstr>平成27年6月　全国の注記</vt:lpstr>
      <vt:lpstr>平成27年8月　全国の道路・河川・鉄道中心線</vt:lpstr>
      <vt:lpstr>平成27年9月　国土交通省統合災害情報システム DiMAPS</vt:lpstr>
      <vt:lpstr>ベクトルタイル提供実験の今後</vt:lpstr>
    </vt:vector>
  </TitlesOfParts>
  <Company>国土地理院</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佐藤</dc:creator>
  <cp:lastModifiedBy>Fujimura Hidenori</cp:lastModifiedBy>
  <cp:revision>347</cp:revision>
  <dcterms:created xsi:type="dcterms:W3CDTF">2010-04-26T09:38:43Z</dcterms:created>
  <dcterms:modified xsi:type="dcterms:W3CDTF">2015-10-07T01:14:54Z</dcterms:modified>
</cp:coreProperties>
</file>